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320" r:id="rId5"/>
    <p:sldId id="321" r:id="rId6"/>
    <p:sldId id="264" r:id="rId7"/>
    <p:sldId id="288" r:id="rId8"/>
    <p:sldId id="265" r:id="rId9"/>
    <p:sldId id="294" r:id="rId10"/>
    <p:sldId id="280" r:id="rId11"/>
    <p:sldId id="267" r:id="rId12"/>
    <p:sldId id="323" r:id="rId13"/>
    <p:sldId id="272" r:id="rId14"/>
    <p:sldId id="324" r:id="rId15"/>
    <p:sldId id="274" r:id="rId16"/>
    <p:sldId id="317" r:id="rId17"/>
    <p:sldId id="326" r:id="rId18"/>
    <p:sldId id="325"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p:scale>
          <a:sx n="70" d="100"/>
          <a:sy n="70" d="100"/>
        </p:scale>
        <p:origin x="73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4067520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F099F62-0D0A-4FFC-8A39-41E5732ABAD7}" type="datetimeFigureOut">
              <a:rPr lang="en-US" smtClean="0"/>
              <a:t>13-Oct-25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1372232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20439019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1482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1828982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2774133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2599431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3409027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2323749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2573499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1837547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F099F62-0D0A-4FFC-8A39-41E5732ABAD7}" type="datetimeFigureOut">
              <a:rPr lang="en-US" smtClean="0"/>
              <a:t>13-Oct-25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49528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F099F62-0D0A-4FFC-8A39-41E5732ABAD7}" type="datetimeFigureOut">
              <a:rPr lang="en-US" smtClean="0"/>
              <a:t>13-Oct-25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155946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403720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4207235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EF099F62-0D0A-4FFC-8A39-41E5732ABAD7}" type="datetimeFigureOut">
              <a:rPr lang="en-US" smtClean="0"/>
              <a:t>13-Oct-25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42174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F099F62-0D0A-4FFC-8A39-41E5732ABAD7}" type="datetimeFigureOut">
              <a:rPr lang="en-US" smtClean="0"/>
              <a:t>13-Oct-25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12D4-0F8E-4CC0-8A46-8E3B085BCB13}" type="slidenum">
              <a:rPr lang="en-US" smtClean="0"/>
              <a:t>‹#›</a:t>
            </a:fld>
            <a:endParaRPr lang="en-US"/>
          </a:p>
        </p:txBody>
      </p:sp>
    </p:spTree>
    <p:extLst>
      <p:ext uri="{BB962C8B-B14F-4D97-AF65-F5344CB8AC3E}">
        <p14:creationId xmlns:p14="http://schemas.microsoft.com/office/powerpoint/2010/main" val="2023877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F099F62-0D0A-4FFC-8A39-41E5732ABAD7}" type="datetimeFigureOut">
              <a:rPr lang="en-US" smtClean="0"/>
              <a:t>13-Oct-25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5E812D4-0F8E-4CC0-8A46-8E3B085BCB13}" type="slidenum">
              <a:rPr lang="en-US" smtClean="0"/>
              <a:t>‹#›</a:t>
            </a:fld>
            <a:endParaRPr lang="en-US"/>
          </a:p>
        </p:txBody>
      </p:sp>
    </p:spTree>
    <p:extLst>
      <p:ext uri="{BB962C8B-B14F-4D97-AF65-F5344CB8AC3E}">
        <p14:creationId xmlns:p14="http://schemas.microsoft.com/office/powerpoint/2010/main" val="1101472689"/>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6412" y="409433"/>
            <a:ext cx="10304060" cy="5581934"/>
          </a:xfrm>
        </p:spPr>
        <p:txBody>
          <a:bodyPr>
            <a:normAutofit fontScale="90000"/>
          </a:bodyPr>
          <a:lstStyle/>
          <a:p>
            <a:r>
              <a:rPr lang="en-US" dirty="0"/>
              <a:t/>
            </a:r>
            <a:br>
              <a:rPr lang="en-US" dirty="0"/>
            </a:br>
            <a:r>
              <a:rPr lang="en-US" sz="3600" b="1" dirty="0" smtClean="0">
                <a:latin typeface="Book Antiqua" panose="02040602050305030304" pitchFamily="18" charset="0"/>
              </a:rPr>
              <a:t>Relationship Between Vicarious Trauma And Personal Resilience Among Healthcare Workers In Kerugoya County Referral Hospital, Kirinyaga County, Kenya.</a:t>
            </a:r>
            <a:br>
              <a:rPr lang="en-US" sz="3600" b="1" dirty="0" smtClean="0">
                <a:latin typeface="Book Antiqua" panose="02040602050305030304" pitchFamily="18" charset="0"/>
              </a:rPr>
            </a:br>
            <a:r>
              <a:rPr lang="en-US" sz="3600" b="1" dirty="0" smtClean="0">
                <a:latin typeface="Book Antiqua" panose="02040602050305030304" pitchFamily="18" charset="0"/>
              </a:rPr>
              <a:t/>
            </a:r>
            <a:br>
              <a:rPr lang="en-US" sz="3600" b="1" dirty="0" smtClean="0">
                <a:latin typeface="Book Antiqua" panose="02040602050305030304" pitchFamily="18" charset="0"/>
              </a:rPr>
            </a:br>
            <a:r>
              <a:rPr lang="en-US" sz="3600" b="1" dirty="0" smtClean="0">
                <a:latin typeface="Book Antiqua" panose="02040602050305030304" pitchFamily="18" charset="0"/>
              </a:rPr>
              <a:t>by </a:t>
            </a:r>
            <a:br>
              <a:rPr lang="en-US" sz="3600" b="1" dirty="0" smtClean="0">
                <a:latin typeface="Book Antiqua" panose="02040602050305030304" pitchFamily="18" charset="0"/>
              </a:rPr>
            </a:br>
            <a:r>
              <a:rPr lang="en-US" sz="3600" b="1" dirty="0" smtClean="0">
                <a:latin typeface="Book Antiqua" panose="02040602050305030304" pitchFamily="18" charset="0"/>
              </a:rPr>
              <a:t/>
            </a:r>
            <a:br>
              <a:rPr lang="en-US" sz="3600" b="1" dirty="0" smtClean="0">
                <a:latin typeface="Book Antiqua" panose="02040602050305030304" pitchFamily="18" charset="0"/>
              </a:rPr>
            </a:br>
            <a:r>
              <a:rPr lang="en-US" sz="3600" b="1" dirty="0" smtClean="0">
                <a:latin typeface="Book Antiqua" panose="02040602050305030304" pitchFamily="18" charset="0"/>
              </a:rPr>
              <a:t>DR Molly </a:t>
            </a:r>
            <a:r>
              <a:rPr lang="en-US" sz="3600" b="1" dirty="0" err="1" smtClean="0">
                <a:latin typeface="Book Antiqua" panose="02040602050305030304" pitchFamily="18" charset="0"/>
              </a:rPr>
              <a:t>Muiga</a:t>
            </a:r>
            <a:r>
              <a:rPr lang="en-US" sz="3600" b="1" dirty="0" smtClean="0">
                <a:latin typeface="Book Antiqua" panose="02040602050305030304" pitchFamily="18" charset="0"/>
              </a:rPr>
              <a:t/>
            </a:r>
            <a:br>
              <a:rPr lang="en-US" sz="3600" b="1" dirty="0" smtClean="0">
                <a:latin typeface="Book Antiqua" panose="02040602050305030304" pitchFamily="18" charset="0"/>
              </a:rPr>
            </a:br>
            <a:r>
              <a:rPr lang="en-US" sz="2000" b="1" dirty="0" smtClean="0">
                <a:latin typeface="Book Antiqua" panose="02040602050305030304" pitchFamily="18" charset="0"/>
              </a:rPr>
              <a:t/>
            </a:r>
            <a:br>
              <a:rPr lang="en-US" sz="2000" b="1" dirty="0" smtClean="0">
                <a:latin typeface="Book Antiqua" panose="02040602050305030304" pitchFamily="18" charset="0"/>
              </a:rPr>
            </a:br>
            <a:r>
              <a:rPr lang="en-US" sz="2000" b="1" dirty="0" err="1" smtClean="0">
                <a:latin typeface="Book Antiqua" panose="02040602050305030304" pitchFamily="18" charset="0"/>
              </a:rPr>
              <a:t>kirinyaga</a:t>
            </a:r>
            <a:r>
              <a:rPr lang="en-US" sz="2000" b="1" dirty="0" smtClean="0">
                <a:latin typeface="Book Antiqua" panose="02040602050305030304" pitchFamily="18" charset="0"/>
              </a:rPr>
              <a:t> university/ United </a:t>
            </a:r>
            <a:r>
              <a:rPr lang="en-US" sz="2000" b="1" dirty="0">
                <a:latin typeface="Book Antiqua" panose="02040602050305030304" pitchFamily="18" charset="0"/>
              </a:rPr>
              <a:t>S</a:t>
            </a:r>
            <a:r>
              <a:rPr lang="en-US" sz="2000" b="1" dirty="0" smtClean="0">
                <a:latin typeface="Book Antiqua" panose="02040602050305030304" pitchFamily="18" charset="0"/>
              </a:rPr>
              <a:t>tates </a:t>
            </a:r>
            <a:r>
              <a:rPr lang="en-US" sz="2000" b="1" dirty="0">
                <a:latin typeface="Book Antiqua" panose="02040602050305030304" pitchFamily="18" charset="0"/>
              </a:rPr>
              <a:t>I</a:t>
            </a:r>
            <a:r>
              <a:rPr lang="en-US" sz="2000" b="1" dirty="0" smtClean="0">
                <a:latin typeface="Book Antiqua" panose="02040602050305030304" pitchFamily="18" charset="0"/>
              </a:rPr>
              <a:t>nternational </a:t>
            </a:r>
            <a:r>
              <a:rPr lang="en-US" sz="2000" b="1" dirty="0">
                <a:latin typeface="Book Antiqua" panose="02040602050305030304" pitchFamily="18" charset="0"/>
              </a:rPr>
              <a:t>U</a:t>
            </a:r>
            <a:r>
              <a:rPr lang="en-US" sz="2000" b="1" dirty="0" smtClean="0">
                <a:latin typeface="Book Antiqua" panose="02040602050305030304" pitchFamily="18" charset="0"/>
              </a:rPr>
              <a:t>niversity </a:t>
            </a:r>
            <a:r>
              <a:rPr lang="en-US" dirty="0"/>
              <a:t/>
            </a:r>
            <a:br>
              <a:rPr lang="en-US" dirty="0"/>
            </a:br>
            <a:endParaRPr lang="en-US" dirty="0"/>
          </a:p>
        </p:txBody>
      </p:sp>
    </p:spTree>
    <p:extLst>
      <p:ext uri="{BB962C8B-B14F-4D97-AF65-F5344CB8AC3E}">
        <p14:creationId xmlns:p14="http://schemas.microsoft.com/office/powerpoint/2010/main" val="3423333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997" y="414465"/>
            <a:ext cx="10515600" cy="543119"/>
          </a:xfrm>
        </p:spPr>
        <p:txBody>
          <a:bodyPr>
            <a:normAutofit fontScale="90000"/>
          </a:bodyPr>
          <a:lstStyle/>
          <a:p>
            <a:pPr algn="ctr"/>
            <a:r>
              <a:rPr lang="en-US" sz="3100" b="1" dirty="0">
                <a:latin typeface="Times New Roman" panose="02020603050405020304" pitchFamily="18" charset="0"/>
                <a:ea typeface="Times New Roman" panose="02020603050405020304" pitchFamily="18" charset="0"/>
              </a:rPr>
              <a:t>Conceptual </a:t>
            </a:r>
            <a:r>
              <a:rPr lang="en-US" sz="3100" b="1" dirty="0" smtClean="0">
                <a:latin typeface="Times New Roman" panose="02020603050405020304" pitchFamily="18" charset="0"/>
                <a:ea typeface="Times New Roman" panose="02020603050405020304" pitchFamily="18" charset="0"/>
              </a:rPr>
              <a:t>Framework</a:t>
            </a:r>
            <a:r>
              <a:rPr lang="en-US" sz="2800" b="1" dirty="0" smtClean="0">
                <a:latin typeface="Times New Roman" panose="02020603050405020304" pitchFamily="18" charset="0"/>
                <a:ea typeface="Times New Roman" panose="02020603050405020304" pitchFamily="18" charset="0"/>
              </a:rPr>
              <a:t/>
            </a:r>
            <a:br>
              <a:rPr lang="en-US" sz="2800" b="1" dirty="0" smtClean="0">
                <a:latin typeface="Times New Roman" panose="02020603050405020304" pitchFamily="18" charset="0"/>
                <a:ea typeface="Times New Roman" panose="02020603050405020304" pitchFamily="18" charset="0"/>
              </a:rPr>
            </a:br>
            <a:endParaRPr lang="en-US" sz="2800" b="1" dirty="0">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237997" y="596079"/>
            <a:ext cx="10515600" cy="4946236"/>
          </a:xfrm>
        </p:spPr>
        <p:txBody>
          <a:bodyPr>
            <a:normAutofit/>
          </a:bodyPr>
          <a:lstStyle/>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smtClean="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smtClean="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smtClean="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smtClean="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smtClean="0">
              <a:latin typeface="Times New Roman" panose="02020603050405020304" pitchFamily="18" charset="0"/>
              <a:cs typeface="Times New Roman" panose="02020603050405020304" pitchFamily="18" charset="0"/>
            </a:endParaRPr>
          </a:p>
        </p:txBody>
      </p:sp>
      <p:pic>
        <p:nvPicPr>
          <p:cNvPr id="19" name="Picture 18"/>
          <p:cNvPicPr>
            <a:picLocks noChangeAspect="1"/>
          </p:cNvPicPr>
          <p:nvPr/>
        </p:nvPicPr>
        <p:blipFill>
          <a:blip r:embed="rId2"/>
          <a:stretch>
            <a:fillRect/>
          </a:stretch>
        </p:blipFill>
        <p:spPr>
          <a:xfrm>
            <a:off x="887078" y="996641"/>
            <a:ext cx="10374479" cy="5636171"/>
          </a:xfrm>
          <a:prstGeom prst="rect">
            <a:avLst/>
          </a:prstGeom>
        </p:spPr>
      </p:pic>
    </p:spTree>
    <p:extLst>
      <p:ext uri="{BB962C8B-B14F-4D97-AF65-F5344CB8AC3E}">
        <p14:creationId xmlns:p14="http://schemas.microsoft.com/office/powerpoint/2010/main" val="21952044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latin typeface="Times New Roman" panose="02020603050405020304" pitchFamily="18" charset="0"/>
                <a:cs typeface="Times New Roman" panose="02020603050405020304" pitchFamily="18" charset="0"/>
              </a:rPr>
              <a:t>Research Methodology</a:t>
            </a:r>
            <a:r>
              <a:rPr lang="en-US" dirty="0"/>
              <a:t/>
            </a:r>
            <a:br>
              <a:rPr lang="en-US" dirty="0"/>
            </a:br>
            <a:endParaRPr lang="en-US" dirty="0"/>
          </a:p>
        </p:txBody>
      </p:sp>
      <p:sp>
        <p:nvSpPr>
          <p:cNvPr id="3" name="Content Placeholder 2"/>
          <p:cNvSpPr>
            <a:spLocks noGrp="1"/>
          </p:cNvSpPr>
          <p:nvPr>
            <p:ph idx="1"/>
          </p:nvPr>
        </p:nvSpPr>
        <p:spPr>
          <a:xfrm>
            <a:off x="559904" y="1176269"/>
            <a:ext cx="10515600" cy="4351338"/>
          </a:xfrm>
        </p:spPr>
        <p:txBody>
          <a:bodyPr>
            <a:normAutofit/>
          </a:bodyPr>
          <a:lstStyle/>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The </a:t>
            </a:r>
            <a:r>
              <a:rPr lang="en-US" sz="1800" dirty="0">
                <a:latin typeface="Times New Roman" panose="02020603050405020304" pitchFamily="18" charset="0"/>
                <a:cs typeface="Times New Roman" panose="02020603050405020304" pitchFamily="18" charset="0"/>
              </a:rPr>
              <a:t>study used a </a:t>
            </a:r>
            <a:r>
              <a:rPr lang="en-US" sz="1800" dirty="0"/>
              <a:t>Descriptive Correlational Research </a:t>
            </a:r>
            <a:r>
              <a:rPr lang="en-US" sz="1800" dirty="0" smtClean="0"/>
              <a:t>Design</a:t>
            </a:r>
            <a:r>
              <a:rPr lang="en-US" sz="1800" dirty="0" smtClean="0">
                <a:latin typeface="Times New Roman" panose="02020603050405020304" pitchFamily="18" charset="0"/>
                <a:cs typeface="Times New Roman" panose="02020603050405020304" pitchFamily="18" charset="0"/>
              </a:rPr>
              <a:t> </a:t>
            </a: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Sample size was </a:t>
            </a:r>
            <a:r>
              <a:rPr lang="en-US" sz="1800" dirty="0">
                <a:latin typeface="Times New Roman" panose="02020603050405020304" pitchFamily="18" charset="0"/>
                <a:cs typeface="Times New Roman" panose="02020603050405020304" pitchFamily="18" charset="0"/>
              </a:rPr>
              <a:t>of 149 healthcare workers</a:t>
            </a:r>
            <a:r>
              <a:rPr lang="en-US" sz="18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Sampling method </a:t>
            </a:r>
            <a:r>
              <a:rPr lang="en-US" sz="1800" dirty="0" smtClean="0">
                <a:latin typeface="Times New Roman" panose="02020603050405020304" pitchFamily="18" charset="0"/>
                <a:cs typeface="Times New Roman" panose="02020603050405020304" pitchFamily="18" charset="0"/>
              </a:rPr>
              <a:t>selected </a:t>
            </a:r>
            <a:r>
              <a:rPr lang="en-US" sz="1800" dirty="0">
                <a:latin typeface="Times New Roman" panose="02020603050405020304" pitchFamily="18" charset="0"/>
                <a:cs typeface="Times New Roman" panose="02020603050405020304" pitchFamily="18" charset="0"/>
              </a:rPr>
              <a:t>via a multi-stage and random sampling approach</a:t>
            </a:r>
            <a:r>
              <a:rPr lang="en-US" sz="18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Data were collected using the Adult Personal Resilience Questionnaire and the Vicarious Trauma Scale, </a:t>
            </a:r>
            <a:endParaRPr lang="en-US" sz="18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Data analyzed </a:t>
            </a:r>
            <a:r>
              <a:rPr lang="en-US" sz="1800" dirty="0">
                <a:latin typeface="Times New Roman" panose="02020603050405020304" pitchFamily="18" charset="0"/>
                <a:cs typeface="Times New Roman" panose="02020603050405020304" pitchFamily="18" charset="0"/>
              </a:rPr>
              <a:t>through correlation and regression analyses to assess the significant relationship between VT exposure and resilience levels, while ensuring adherence to ethical standards and confidentiality.</a:t>
            </a:r>
            <a:endParaRPr lang="en-US" sz="1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7087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Data Presentation, Analysis And Interpretation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12227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Times New Roman" panose="02020603050405020304" pitchFamily="18" charset="0"/>
                <a:cs typeface="Times New Roman" panose="02020603050405020304" pitchFamily="18" charset="0"/>
              </a:rPr>
              <a:t>Level </a:t>
            </a:r>
            <a:r>
              <a:rPr lang="en-US" sz="2800" b="1" dirty="0">
                <a:latin typeface="Times New Roman" panose="02020603050405020304" pitchFamily="18" charset="0"/>
                <a:cs typeface="Times New Roman" panose="02020603050405020304" pitchFamily="18" charset="0"/>
              </a:rPr>
              <a:t>of VT among the healthcare workers at KCRH</a:t>
            </a:r>
            <a:endParaRPr lang="en-US" sz="2800"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02701501"/>
              </p:ext>
            </p:extLst>
          </p:nvPr>
        </p:nvGraphicFramePr>
        <p:xfrm>
          <a:off x="613611" y="1947361"/>
          <a:ext cx="10054389" cy="2883946"/>
        </p:xfrm>
        <a:graphic>
          <a:graphicData uri="http://schemas.openxmlformats.org/drawingml/2006/table">
            <a:tbl>
              <a:tblPr firstRow="1" firstCol="1" bandRow="1">
                <a:tableStyleId>{5C22544A-7EE6-4342-B048-85BDC9FD1C3A}</a:tableStyleId>
              </a:tblPr>
              <a:tblGrid>
                <a:gridCol w="2513597">
                  <a:extLst>
                    <a:ext uri="{9D8B030D-6E8A-4147-A177-3AD203B41FA5}">
                      <a16:colId xmlns:a16="http://schemas.microsoft.com/office/drawing/2014/main" val="3069761799"/>
                    </a:ext>
                  </a:extLst>
                </a:gridCol>
                <a:gridCol w="2513597">
                  <a:extLst>
                    <a:ext uri="{9D8B030D-6E8A-4147-A177-3AD203B41FA5}">
                      <a16:colId xmlns:a16="http://schemas.microsoft.com/office/drawing/2014/main" val="2596566921"/>
                    </a:ext>
                  </a:extLst>
                </a:gridCol>
                <a:gridCol w="1612920">
                  <a:extLst>
                    <a:ext uri="{9D8B030D-6E8A-4147-A177-3AD203B41FA5}">
                      <a16:colId xmlns:a16="http://schemas.microsoft.com/office/drawing/2014/main" val="3480658421"/>
                    </a:ext>
                  </a:extLst>
                </a:gridCol>
                <a:gridCol w="3414275">
                  <a:extLst>
                    <a:ext uri="{9D8B030D-6E8A-4147-A177-3AD203B41FA5}">
                      <a16:colId xmlns:a16="http://schemas.microsoft.com/office/drawing/2014/main" val="1650758710"/>
                    </a:ext>
                  </a:extLst>
                </a:gridCol>
              </a:tblGrid>
              <a:tr h="504298">
                <a:tc>
                  <a:txBody>
                    <a:bodyPr/>
                    <a:lstStyle/>
                    <a:p>
                      <a:pPr algn="just">
                        <a:lnSpc>
                          <a:spcPct val="200000"/>
                        </a:lnSpc>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No of item </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Level </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Mean score </a:t>
                      </a:r>
                      <a:endParaRPr lang="en-U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No of health care workers </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95969009"/>
                  </a:ext>
                </a:extLst>
              </a:tr>
              <a:tr h="594912">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8</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Low VT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20.9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39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6002779"/>
                  </a:ext>
                </a:extLst>
              </a:tr>
              <a:tr h="594912">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8</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Moderate VT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35.0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19</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75473363"/>
                  </a:ext>
                </a:extLst>
              </a:tr>
              <a:tr h="594912">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High  VT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44.1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89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54553040"/>
                  </a:ext>
                </a:extLst>
              </a:tr>
              <a:tr h="594912">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Average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a:effectLst/>
                          <a:latin typeface="Times New Roman" panose="02020603050405020304" pitchFamily="18" charset="0"/>
                          <a:cs typeface="Times New Roman" panose="02020603050405020304" pitchFamily="18" charset="0"/>
                        </a:rPr>
                        <a:t>33.3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200000"/>
                        </a:lnSpc>
                        <a:spcAft>
                          <a:spcPts val="0"/>
                        </a:spcAft>
                      </a:pPr>
                      <a:r>
                        <a:rPr lang="en-US" sz="1800" dirty="0">
                          <a:effectLst/>
                          <a:latin typeface="Times New Roman" panose="02020603050405020304" pitchFamily="18" charset="0"/>
                          <a:cs typeface="Times New Roman" panose="02020603050405020304" pitchFamily="18" charset="0"/>
                        </a:rPr>
                        <a:t>147</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31134042"/>
                  </a:ext>
                </a:extLst>
              </a:tr>
            </a:tbl>
          </a:graphicData>
        </a:graphic>
      </p:graphicFrame>
      <p:sp>
        <p:nvSpPr>
          <p:cNvPr id="3" name="Rectangle 2"/>
          <p:cNvSpPr/>
          <p:nvPr/>
        </p:nvSpPr>
        <p:spPr>
          <a:xfrm>
            <a:off x="838199" y="5494193"/>
            <a:ext cx="9615985" cy="369332"/>
          </a:xfrm>
          <a:prstGeom prst="rect">
            <a:avLst/>
          </a:prstGeom>
        </p:spPr>
        <p:txBody>
          <a:bodyPr wrap="square">
            <a:spAutoFit/>
          </a:bodyPr>
          <a:lstStyle/>
          <a:p>
            <a:r>
              <a:rPr lang="en-US" b="1" dirty="0">
                <a:solidFill>
                  <a:srgbClr val="C00000"/>
                </a:solidFill>
                <a:latin typeface="Times New Roman" panose="02020603050405020304" pitchFamily="18" charset="0"/>
                <a:cs typeface="Times New Roman" panose="02020603050405020304" pitchFamily="18" charset="0"/>
              </a:rPr>
              <a:t>These findings underscore the widespread nature of VT among healthcare workers at KCRH</a:t>
            </a:r>
            <a:endParaRPr lang="en-US" b="1" dirty="0">
              <a:solidFill>
                <a:srgbClr val="C00000"/>
              </a:solidFill>
            </a:endParaRPr>
          </a:p>
        </p:txBody>
      </p:sp>
    </p:spTree>
    <p:extLst>
      <p:ext uri="{BB962C8B-B14F-4D97-AF65-F5344CB8AC3E}">
        <p14:creationId xmlns:p14="http://schemas.microsoft.com/office/powerpoint/2010/main" val="1850642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064176"/>
          </a:xfrm>
        </p:spPr>
        <p:txBody>
          <a:bodyPr>
            <a:normAutofit fontScale="90000"/>
          </a:bodyPr>
          <a:lstStyle/>
          <a:p>
            <a:r>
              <a:rPr lang="en-US" b="1" dirty="0">
                <a:latin typeface="Times New Roman" panose="02020603050405020304" pitchFamily="18" charset="0"/>
                <a:cs typeface="Times New Roman" panose="02020603050405020304" pitchFamily="18" charset="0"/>
              </a:rPr>
              <a:t>Level of personal resilience among healthcare workers in Kerugoya County Referral Hospital, Kirinyaga County, Kenya.</a:t>
            </a:r>
            <a:br>
              <a:rPr lang="en-US" b="1" dirty="0">
                <a:latin typeface="Times New Roman" panose="02020603050405020304" pitchFamily="18" charset="0"/>
                <a:cs typeface="Times New Roman" panose="02020603050405020304" pitchFamily="18" charset="0"/>
              </a:rPr>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95384888"/>
              </p:ext>
            </p:extLst>
          </p:nvPr>
        </p:nvGraphicFramePr>
        <p:xfrm>
          <a:off x="838200" y="2429300"/>
          <a:ext cx="10515600" cy="29260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235558641"/>
                    </a:ext>
                  </a:extLst>
                </a:gridCol>
                <a:gridCol w="5257800">
                  <a:extLst>
                    <a:ext uri="{9D8B030D-6E8A-4147-A177-3AD203B41FA5}">
                      <a16:colId xmlns:a16="http://schemas.microsoft.com/office/drawing/2014/main" val="406429497"/>
                    </a:ext>
                  </a:extLst>
                </a:gridCol>
              </a:tblGrid>
              <a:tr h="344606">
                <a:tc>
                  <a:txBody>
                    <a:bodyPr/>
                    <a:lstStyle/>
                    <a:p>
                      <a:r>
                        <a:rPr lang="en-US" dirty="0" smtClean="0"/>
                        <a:t>DIMENSION</a:t>
                      </a:r>
                      <a:endParaRPr lang="en-US" dirty="0"/>
                    </a:p>
                  </a:txBody>
                  <a:tcPr/>
                </a:tc>
                <a:tc>
                  <a:txBody>
                    <a:bodyPr/>
                    <a:lstStyle/>
                    <a:p>
                      <a:r>
                        <a:rPr lang="en-US" dirty="0" smtClean="0"/>
                        <a:t>SCORE OUT OF 5</a:t>
                      </a:r>
                      <a:endParaRPr lang="en-US" dirty="0"/>
                    </a:p>
                  </a:txBody>
                  <a:tcPr/>
                </a:tc>
                <a:extLst>
                  <a:ext uri="{0D108BD9-81ED-4DB2-BD59-A6C34878D82A}">
                    <a16:rowId xmlns:a16="http://schemas.microsoft.com/office/drawing/2014/main" val="2307924318"/>
                  </a:ext>
                </a:extLst>
              </a:tr>
              <a:tr h="6030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effectLst/>
                          <a:latin typeface="Times New Roman" panose="02020603050405020304" pitchFamily="18" charset="0"/>
                          <a:ea typeface="Times New Roman" panose="02020603050405020304" pitchFamily="18" charset="0"/>
                          <a:cs typeface="Calibri" panose="020F0502020204030204" pitchFamily="34" charset="0"/>
                        </a:rPr>
                        <a:t>Determination</a:t>
                      </a:r>
                      <a:endParaRPr lang="en-US" sz="1800" dirty="0" smtClean="0">
                        <a:effectLst/>
                        <a:latin typeface="Times New Roman" panose="02020603050405020304" pitchFamily="18" charset="0"/>
                        <a:ea typeface="Times New Roman" panose="02020603050405020304" pitchFamily="18" charset="0"/>
                        <a:cs typeface="Calibri" panose="020F0502020204030204" pitchFamily="34" charset="0"/>
                      </a:endParaRPr>
                    </a:p>
                    <a:p>
                      <a:endParaRPr lang="en-US" dirty="0"/>
                    </a:p>
                  </a:txBody>
                  <a:tcPr/>
                </a:tc>
                <a:tc>
                  <a:txBody>
                    <a:bodyPr/>
                    <a:lstStyle/>
                    <a:p>
                      <a:r>
                        <a:rPr lang="en-US" dirty="0" smtClean="0"/>
                        <a:t>4.42</a:t>
                      </a:r>
                      <a:endParaRPr lang="en-US" dirty="0"/>
                    </a:p>
                  </a:txBody>
                  <a:tcPr/>
                </a:tc>
                <a:extLst>
                  <a:ext uri="{0D108BD9-81ED-4DB2-BD59-A6C34878D82A}">
                    <a16:rowId xmlns:a16="http://schemas.microsoft.com/office/drawing/2014/main" val="3945668316"/>
                  </a:ext>
                </a:extLst>
              </a:tr>
              <a:tr h="6030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effectLst/>
                          <a:latin typeface="Times New Roman" panose="02020603050405020304" pitchFamily="18" charset="0"/>
                          <a:ea typeface="Times New Roman" panose="02020603050405020304" pitchFamily="18" charset="0"/>
                          <a:cs typeface="Calibri" panose="020F0502020204030204" pitchFamily="34" charset="0"/>
                        </a:rPr>
                        <a:t>Endurance</a:t>
                      </a:r>
                      <a:endParaRPr lang="en-US" sz="1800" dirty="0" smtClean="0">
                        <a:effectLst/>
                        <a:latin typeface="Times New Roman" panose="02020603050405020304" pitchFamily="18" charset="0"/>
                        <a:ea typeface="Times New Roman" panose="02020603050405020304" pitchFamily="18" charset="0"/>
                        <a:cs typeface="Calibri" panose="020F0502020204030204" pitchFamily="34" charset="0"/>
                      </a:endParaRPr>
                    </a:p>
                    <a:p>
                      <a:endParaRPr lang="en-US" dirty="0"/>
                    </a:p>
                  </a:txBody>
                  <a:tcPr/>
                </a:tc>
                <a:tc>
                  <a:txBody>
                    <a:bodyPr/>
                    <a:lstStyle/>
                    <a:p>
                      <a:r>
                        <a:rPr lang="en-US" dirty="0" smtClean="0"/>
                        <a:t>4.418</a:t>
                      </a:r>
                      <a:endParaRPr lang="en-US" dirty="0"/>
                    </a:p>
                  </a:txBody>
                  <a:tcPr/>
                </a:tc>
                <a:extLst>
                  <a:ext uri="{0D108BD9-81ED-4DB2-BD59-A6C34878D82A}">
                    <a16:rowId xmlns:a16="http://schemas.microsoft.com/office/drawing/2014/main" val="3503085117"/>
                  </a:ext>
                </a:extLst>
              </a:tr>
              <a:tr h="6030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effectLst/>
                          <a:latin typeface="Times New Roman" panose="02020603050405020304" pitchFamily="18" charset="0"/>
                          <a:ea typeface="Times New Roman" panose="02020603050405020304" pitchFamily="18" charset="0"/>
                          <a:cs typeface="Calibri" panose="020F0502020204030204" pitchFamily="34" charset="0"/>
                        </a:rPr>
                        <a:t>Adaptability</a:t>
                      </a:r>
                      <a:endParaRPr lang="en-US" sz="1800" dirty="0" smtClean="0">
                        <a:effectLst/>
                        <a:latin typeface="Times New Roman" panose="02020603050405020304" pitchFamily="18" charset="0"/>
                        <a:ea typeface="Times New Roman" panose="02020603050405020304" pitchFamily="18" charset="0"/>
                        <a:cs typeface="Calibri" panose="020F0502020204030204" pitchFamily="34" charset="0"/>
                      </a:endParaRPr>
                    </a:p>
                    <a:p>
                      <a:endParaRPr lang="en-US" dirty="0"/>
                    </a:p>
                  </a:txBody>
                  <a:tcPr/>
                </a:tc>
                <a:tc>
                  <a:txBody>
                    <a:bodyPr/>
                    <a:lstStyle/>
                    <a:p>
                      <a:r>
                        <a:rPr lang="en-US" dirty="0" smtClean="0"/>
                        <a:t>4.06</a:t>
                      </a:r>
                      <a:endParaRPr lang="en-US" dirty="0"/>
                    </a:p>
                  </a:txBody>
                  <a:tcPr/>
                </a:tc>
                <a:extLst>
                  <a:ext uri="{0D108BD9-81ED-4DB2-BD59-A6C34878D82A}">
                    <a16:rowId xmlns:a16="http://schemas.microsoft.com/office/drawing/2014/main" val="2421605066"/>
                  </a:ext>
                </a:extLst>
              </a:tr>
              <a:tr h="6030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effectLst/>
                          <a:latin typeface="Times New Roman" panose="02020603050405020304" pitchFamily="18" charset="0"/>
                          <a:ea typeface="Times New Roman" panose="02020603050405020304" pitchFamily="18" charset="0"/>
                          <a:cs typeface="Calibri" panose="020F0502020204030204" pitchFamily="34" charset="0"/>
                        </a:rPr>
                        <a:t>Recuperability</a:t>
                      </a:r>
                      <a:endParaRPr lang="en-US" sz="1800" dirty="0" smtClean="0">
                        <a:effectLst/>
                        <a:latin typeface="Times New Roman" panose="02020603050405020304" pitchFamily="18" charset="0"/>
                        <a:ea typeface="Times New Roman" panose="02020603050405020304" pitchFamily="18" charset="0"/>
                        <a:cs typeface="Calibri" panose="020F0502020204030204" pitchFamily="34" charset="0"/>
                      </a:endParaRPr>
                    </a:p>
                    <a:p>
                      <a:endParaRPr lang="en-US" dirty="0"/>
                    </a:p>
                  </a:txBody>
                  <a:tcPr/>
                </a:tc>
                <a:tc>
                  <a:txBody>
                    <a:bodyPr/>
                    <a:lstStyle/>
                    <a:p>
                      <a:r>
                        <a:rPr lang="en-US" dirty="0" smtClean="0"/>
                        <a:t>3.98</a:t>
                      </a:r>
                      <a:endParaRPr lang="en-US" dirty="0"/>
                    </a:p>
                  </a:txBody>
                  <a:tcPr/>
                </a:tc>
                <a:extLst>
                  <a:ext uri="{0D108BD9-81ED-4DB2-BD59-A6C34878D82A}">
                    <a16:rowId xmlns:a16="http://schemas.microsoft.com/office/drawing/2014/main" val="1745636687"/>
                  </a:ext>
                </a:extLst>
              </a:tr>
            </a:tbl>
          </a:graphicData>
        </a:graphic>
      </p:graphicFrame>
      <p:sp>
        <p:nvSpPr>
          <p:cNvPr id="5" name="Rectangle 4"/>
          <p:cNvSpPr/>
          <p:nvPr/>
        </p:nvSpPr>
        <p:spPr>
          <a:xfrm>
            <a:off x="838200" y="5505818"/>
            <a:ext cx="10515600" cy="646331"/>
          </a:xfrm>
          <a:prstGeom prst="rect">
            <a:avLst/>
          </a:prstGeom>
        </p:spPr>
        <p:txBody>
          <a:bodyPr wrap="square">
            <a:spAutoFit/>
          </a:bodyPr>
          <a:lstStyle/>
          <a:p>
            <a:r>
              <a:rPr lang="en-US" b="1" dirty="0">
                <a:solidFill>
                  <a:srgbClr val="C00000"/>
                </a:solidFill>
                <a:latin typeface="Times New Roman" panose="02020603050405020304" pitchFamily="18" charset="0"/>
                <a:cs typeface="Times New Roman" panose="02020603050405020304" pitchFamily="18" charset="0"/>
              </a:rPr>
              <a:t>These data </a:t>
            </a:r>
            <a:r>
              <a:rPr lang="en-US" b="1" dirty="0" smtClean="0">
                <a:solidFill>
                  <a:srgbClr val="C00000"/>
                </a:solidFill>
                <a:latin typeface="Times New Roman" panose="02020603050405020304" pitchFamily="18" charset="0"/>
                <a:cs typeface="Times New Roman" panose="02020603050405020304" pitchFamily="18" charset="0"/>
              </a:rPr>
              <a:t> </a:t>
            </a:r>
            <a:r>
              <a:rPr lang="en-US" b="1" dirty="0">
                <a:solidFill>
                  <a:srgbClr val="C00000"/>
                </a:solidFill>
                <a:latin typeface="Times New Roman" panose="02020603050405020304" pitchFamily="18" charset="0"/>
                <a:cs typeface="Times New Roman" panose="02020603050405020304" pitchFamily="18" charset="0"/>
              </a:rPr>
              <a:t>highlight the robust resilience of healthcare workers at KCRH, indicating their ability to persevere, adapt, and recover effectively in the face of adversity.</a:t>
            </a:r>
            <a:endParaRPr lang="en-US" b="1" dirty="0">
              <a:solidFill>
                <a:srgbClr val="C00000"/>
              </a:solidFill>
            </a:endParaRPr>
          </a:p>
        </p:txBody>
      </p:sp>
    </p:spTree>
    <p:extLst>
      <p:ext uri="{BB962C8B-B14F-4D97-AF65-F5344CB8AC3E}">
        <p14:creationId xmlns:p14="http://schemas.microsoft.com/office/powerpoint/2010/main" val="435561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673" y="-388854"/>
            <a:ext cx="10515600" cy="1325563"/>
          </a:xfrm>
        </p:spPr>
        <p:txBody>
          <a:bodyPr>
            <a:normAutofit/>
          </a:bodyPr>
          <a:lstStyle/>
          <a:p>
            <a:r>
              <a:rPr lang="en-US" sz="2400" b="1" dirty="0">
                <a:latin typeface="Times New Roman" panose="02020603050405020304" pitchFamily="18" charset="0"/>
                <a:cs typeface="Times New Roman" panose="02020603050405020304" pitchFamily="18" charset="0"/>
              </a:rPr>
              <a:t>Data Presentation, Analysis And Interpretation</a:t>
            </a:r>
            <a:endParaRPr lang="en-US" sz="2400" dirty="0"/>
          </a:p>
        </p:txBody>
      </p:sp>
      <p:sp>
        <p:nvSpPr>
          <p:cNvPr id="3" name="Content Placeholder 2"/>
          <p:cNvSpPr>
            <a:spLocks noGrp="1"/>
          </p:cNvSpPr>
          <p:nvPr>
            <p:ph idx="1"/>
          </p:nvPr>
        </p:nvSpPr>
        <p:spPr>
          <a:xfrm>
            <a:off x="208548" y="601230"/>
            <a:ext cx="11706726" cy="5623107"/>
          </a:xfrm>
        </p:spPr>
        <p:txBody>
          <a:bodyPr>
            <a:noAutofit/>
          </a:bodyPr>
          <a:lstStyle/>
          <a:p>
            <a:pPr marL="0" indent="0">
              <a:buNone/>
            </a:pPr>
            <a:r>
              <a:rPr lang="en-US" sz="1800" b="1" dirty="0">
                <a:latin typeface="Times New Roman" panose="02020603050405020304" pitchFamily="18" charset="0"/>
                <a:cs typeface="Times New Roman" panose="02020603050405020304" pitchFamily="18" charset="0"/>
              </a:rPr>
              <a:t>The relationship between vicarious trauma and personal resilience among   healthcare workers in Kerugoya County Referral Hospital, Kirinyaga County, </a:t>
            </a:r>
            <a:r>
              <a:rPr lang="en-US" sz="1800" b="1" dirty="0" smtClean="0">
                <a:latin typeface="Times New Roman" panose="02020603050405020304" pitchFamily="18" charset="0"/>
                <a:cs typeface="Times New Roman" panose="02020603050405020304" pitchFamily="18" charset="0"/>
              </a:rPr>
              <a:t>Kenya</a:t>
            </a:r>
          </a:p>
          <a:p>
            <a:pPr marL="0" indent="0" algn="just">
              <a:lnSpc>
                <a:spcPct val="150000"/>
              </a:lnSpc>
              <a:buNone/>
            </a:pPr>
            <a:r>
              <a:rPr lang="en-US" sz="1800" dirty="0">
                <a:latin typeface="Times New Roman" panose="02020603050405020304" pitchFamily="18" charset="0"/>
                <a:cs typeface="Times New Roman" panose="02020603050405020304" pitchFamily="18" charset="0"/>
              </a:rPr>
              <a:t>The relationship between vicarious trauma and personal resilience among healthcare workers at Kerugoya County Referral Hospital (KCRH) in Kirinyaga County, Kenya, was examined using Pearson correlation analysis. The findings revealed a weak negative and significant correlation coefficient between personal resilience and vicarious trauma. This suggests that higher levels of personal resilience are typically associated with lower levels of vicarious trauma among healthcare workers. Specifically, on the determination dimension, there was a statistically relevant but small inverse association (r = -0.231, p = 0.005), indicating that higher levels of determination in personal resilience correspond to lower levels of vicarious trauma. Similarly, on the endurance dimension, a statistically relevant but small inverse association was observed (r = -0.174, p = 0.034), suggesting that higher levels of endurance in personal resilience are associated with lower levels of vicarious trauma. The same pattern was found on the adaptability dimension (r = -0.170, p = 0.040) and the recuperability dimension (r = -0.165, p = 0.046), indicating that higher levels of adaptability and recoverability in personal resilience are typically associated with lower levels of vicarious trauma. Overall, these results suggest that healthcare workers with higher levels of personal resilience tend to experience less vicarious trauma.</a:t>
            </a:r>
          </a:p>
        </p:txBody>
      </p:sp>
    </p:spTree>
    <p:extLst>
      <p:ext uri="{BB962C8B-B14F-4D97-AF65-F5344CB8AC3E}">
        <p14:creationId xmlns:p14="http://schemas.microsoft.com/office/powerpoint/2010/main" val="23889501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b="1" dirty="0" smtClean="0">
                <a:latin typeface="Times New Roman" panose="02020603050405020304" pitchFamily="18" charset="0"/>
                <a:cs typeface="Times New Roman" panose="02020603050405020304" pitchFamily="18" charset="0"/>
              </a:rPr>
              <a:t>Vicarious </a:t>
            </a:r>
            <a:r>
              <a:rPr lang="en-US" sz="1800" b="1" dirty="0">
                <a:latin typeface="Times New Roman" panose="02020603050405020304" pitchFamily="18" charset="0"/>
                <a:cs typeface="Times New Roman" panose="02020603050405020304" pitchFamily="18" charset="0"/>
              </a:rPr>
              <a:t>Trauma and Personal Resilience Correlations</a:t>
            </a:r>
            <a:endParaRPr lang="en-US" sz="1800" dirty="0">
              <a:latin typeface="Times New Roman" panose="02020603050405020304" pitchFamily="18" charset="0"/>
              <a:cs typeface="Times New Roman" panose="02020603050405020304" pitchFamily="18" charset="0"/>
            </a:endParaRPr>
          </a:p>
        </p:txBody>
      </p:sp>
      <p:pic>
        <p:nvPicPr>
          <p:cNvPr id="12" name="Content Placeholder 11"/>
          <p:cNvPicPr>
            <a:picLocks noGrp="1" noChangeAspect="1"/>
          </p:cNvPicPr>
          <p:nvPr>
            <p:ph idx="1"/>
          </p:nvPr>
        </p:nvPicPr>
        <p:blipFill>
          <a:blip r:embed="rId2"/>
          <a:stretch>
            <a:fillRect/>
          </a:stretch>
        </p:blipFill>
        <p:spPr>
          <a:xfrm>
            <a:off x="2690812" y="1561595"/>
            <a:ext cx="6810375" cy="4048125"/>
          </a:xfrm>
          <a:prstGeom prst="rect">
            <a:avLst/>
          </a:prstGeom>
        </p:spPr>
      </p:pic>
    </p:spTree>
    <p:extLst>
      <p:ext uri="{BB962C8B-B14F-4D97-AF65-F5344CB8AC3E}">
        <p14:creationId xmlns:p14="http://schemas.microsoft.com/office/powerpoint/2010/main" val="3752237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ea typeface="Times New Roman" panose="02020603050405020304" pitchFamily="18" charset="0"/>
              </a:rPr>
              <a:t/>
            </a:r>
            <a:br>
              <a:rPr lang="en-US" b="1" dirty="0" smtClean="0">
                <a:latin typeface="Times New Roman" panose="02020603050405020304" pitchFamily="18" charset="0"/>
                <a:ea typeface="Times New Roman" panose="02020603050405020304" pitchFamily="18" charset="0"/>
              </a:rPr>
            </a:br>
            <a:r>
              <a:rPr lang="en-US" b="1" dirty="0" smtClean="0">
                <a:latin typeface="Times New Roman" panose="02020603050405020304" pitchFamily="18" charset="0"/>
                <a:ea typeface="Times New Roman" panose="02020603050405020304" pitchFamily="18" charset="0"/>
              </a:rPr>
              <a:t>Conclusions</a:t>
            </a:r>
            <a:endParaRPr lang="en-US" dirty="0"/>
          </a:p>
        </p:txBody>
      </p:sp>
      <p:sp>
        <p:nvSpPr>
          <p:cNvPr id="4" name="Rectangle 1"/>
          <p:cNvSpPr>
            <a:spLocks noGrp="1" noChangeArrowheads="1"/>
          </p:cNvSpPr>
          <p:nvPr>
            <p:ph idx="1"/>
          </p:nvPr>
        </p:nvSpPr>
        <p:spPr bwMode="auto">
          <a:xfrm>
            <a:off x="838201" y="2059099"/>
            <a:ext cx="11076296"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Book Antiqua" panose="02040602050305030304" pitchFamily="18" charset="0"/>
              </a:rPr>
              <a:t>Vicarious Trauma (VT):</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High prevalence observed among healthcare workers exposed to distressing client experiences and materials, consistent with WHO reports identifying VT as a global concern.</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Highlights urgent need for </a:t>
            </a:r>
            <a:r>
              <a:rPr kumimoji="0" lang="en-US" altLang="en-US" sz="1800" b="1" i="0" u="none" strike="noStrike" cap="none" normalizeH="0" baseline="0" dirty="0" smtClean="0">
                <a:ln>
                  <a:noFill/>
                </a:ln>
                <a:solidFill>
                  <a:schemeClr val="tx1"/>
                </a:solidFill>
                <a:effectLst/>
                <a:latin typeface="Book Antiqua" panose="02040602050305030304" pitchFamily="18" charset="0"/>
              </a:rPr>
              <a:t>organizational support</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t>
            </a:r>
            <a:r>
              <a:rPr kumimoji="0" lang="en-US" altLang="en-US" sz="1800" b="1" i="0" u="none" strike="noStrike" cap="none" normalizeH="0" baseline="0" dirty="0" smtClean="0">
                <a:ln>
                  <a:noFill/>
                </a:ln>
                <a:solidFill>
                  <a:schemeClr val="tx1"/>
                </a:solidFill>
                <a:effectLst/>
                <a:latin typeface="Book Antiqua" panose="02040602050305030304" pitchFamily="18" charset="0"/>
              </a:rPr>
              <a:t>mental well-being programs</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and </a:t>
            </a:r>
            <a:r>
              <a:rPr kumimoji="0" lang="en-US" altLang="en-US" sz="1800" b="1" i="0" u="none" strike="noStrike" cap="none" normalizeH="0" baseline="0" dirty="0" smtClean="0">
                <a:ln>
                  <a:noFill/>
                </a:ln>
                <a:solidFill>
                  <a:schemeClr val="tx1"/>
                </a:solidFill>
                <a:effectLst/>
                <a:latin typeface="Book Antiqua" panose="02040602050305030304" pitchFamily="18" charset="0"/>
              </a:rPr>
              <a:t>work-life balance initiatives</a:t>
            </a:r>
            <a:r>
              <a:rPr kumimoji="0" lang="en-US" altLang="en-US" sz="1800" b="0" i="0" u="none" strike="noStrike" cap="none" normalizeH="0" baseline="0" dirty="0" smtClean="0">
                <a:ln>
                  <a:noFill/>
                </a:ln>
                <a:solidFill>
                  <a:schemeClr val="tx1"/>
                </a:solidFill>
                <a:effectLst/>
                <a:latin typeface="Book Antiqua" panose="02040602050305030304"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Book Antiqua" panose="02040602050305030304" pitchFamily="18" charset="0"/>
              </a:rPr>
              <a:t>Personal Resilience (PR):</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Healthcare workers showed </a:t>
            </a:r>
            <a:r>
              <a:rPr kumimoji="0" lang="en-US" altLang="en-US" sz="1800" b="1" i="0" u="none" strike="noStrike" cap="none" normalizeH="0" baseline="0" dirty="0" smtClean="0">
                <a:ln>
                  <a:noFill/>
                </a:ln>
                <a:solidFill>
                  <a:schemeClr val="tx1"/>
                </a:solidFill>
                <a:effectLst/>
                <a:latin typeface="Book Antiqua" panose="02040602050305030304" pitchFamily="18" charset="0"/>
              </a:rPr>
              <a:t>moderate resilience</a:t>
            </a:r>
            <a:r>
              <a:rPr kumimoji="0" lang="en-US" altLang="en-US" sz="1800" b="0" i="0" u="none" strike="noStrike" cap="none" normalizeH="0" baseline="0" dirty="0" smtClean="0">
                <a:ln>
                  <a:noFill/>
                </a:ln>
                <a:solidFill>
                  <a:schemeClr val="tx1"/>
                </a:solidFill>
                <a:effectLst/>
                <a:latin typeface="Book Antiqua" panose="02040602050305030304" pitchFamily="18" charset="0"/>
              </a:rPr>
              <a:t>, with higher levels of </a:t>
            </a:r>
            <a:r>
              <a:rPr kumimoji="0" lang="en-US" altLang="en-US" sz="1800" b="1" i="0" u="none" strike="noStrike" cap="none" normalizeH="0" baseline="0" dirty="0" smtClean="0">
                <a:ln>
                  <a:noFill/>
                </a:ln>
                <a:solidFill>
                  <a:schemeClr val="tx1"/>
                </a:solidFill>
                <a:effectLst/>
                <a:latin typeface="Book Antiqua" panose="02040602050305030304" pitchFamily="18" charset="0"/>
              </a:rPr>
              <a:t>determination, endurance, adaptability, and recoverability</a:t>
            </a:r>
            <a:r>
              <a:rPr kumimoji="0" lang="en-US" altLang="en-US" sz="1800" b="0" i="0" u="none" strike="noStrike" cap="none" normalizeH="0" baseline="0" dirty="0" smtClean="0">
                <a:ln>
                  <a:noFill/>
                </a:ln>
                <a:solidFill>
                  <a:schemeClr val="tx1"/>
                </a:solidFill>
                <a:effectLst/>
                <a:latin typeface="Book Antiqua" panose="02040602050305030304" pitchFamily="18" charset="0"/>
              </a:rPr>
              <a:t> linked to lower VT.</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Indicates resilience as a </a:t>
            </a:r>
            <a:r>
              <a:rPr kumimoji="0" lang="en-US" altLang="en-US" sz="1800" b="1" i="0" u="none" strike="noStrike" cap="none" normalizeH="0" baseline="0" dirty="0" smtClean="0">
                <a:ln>
                  <a:noFill/>
                </a:ln>
                <a:solidFill>
                  <a:schemeClr val="tx1"/>
                </a:solidFill>
                <a:effectLst/>
                <a:latin typeface="Book Antiqua" panose="02040602050305030304" pitchFamily="18" charset="0"/>
              </a:rPr>
              <a:t>protective factor</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against vicarious trauma.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Book Antiqua" panose="02040602050305030304" pitchFamily="18" charset="0"/>
              </a:rPr>
              <a:t>Relationship between VT and PR:</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A </a:t>
            </a:r>
            <a:r>
              <a:rPr kumimoji="0" lang="en-US" altLang="en-US" sz="1800" b="1" i="0" u="none" strike="noStrike" cap="none" normalizeH="0" baseline="0" dirty="0" smtClean="0">
                <a:ln>
                  <a:noFill/>
                </a:ln>
                <a:solidFill>
                  <a:schemeClr val="tx1"/>
                </a:solidFill>
                <a:effectLst/>
                <a:latin typeface="Book Antiqua" panose="02040602050305030304" pitchFamily="18" charset="0"/>
              </a:rPr>
              <a:t>weak but significant negative correlation</a:t>
            </a:r>
            <a:r>
              <a:rPr kumimoji="0" lang="en-US" altLang="en-US" sz="1800" b="0" i="0" u="none" strike="noStrike" cap="none" normalizeH="0" baseline="0" dirty="0" smtClean="0">
                <a:ln>
                  <a:noFill/>
                </a:ln>
                <a:solidFill>
                  <a:schemeClr val="tx1"/>
                </a:solidFill>
                <a:effectLst/>
                <a:latin typeface="Book Antiqua" panose="02040602050305030304" pitchFamily="18" charset="0"/>
              </a:rPr>
              <a:t> found — as resilience increases, VT decreases.</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Underscores the need for </a:t>
            </a:r>
            <a:r>
              <a:rPr kumimoji="0" lang="en-US" altLang="en-US" sz="1800" b="1" i="0" u="none" strike="noStrike" cap="none" normalizeH="0" baseline="0" dirty="0" smtClean="0">
                <a:ln>
                  <a:noFill/>
                </a:ln>
                <a:solidFill>
                  <a:schemeClr val="tx1"/>
                </a:solidFill>
                <a:effectLst/>
                <a:latin typeface="Book Antiqua" panose="02040602050305030304" pitchFamily="18" charset="0"/>
              </a:rPr>
              <a:t>resilience-building interventions</a:t>
            </a:r>
            <a:r>
              <a:rPr kumimoji="0" lang="en-US" altLang="en-US" sz="1800" b="0" i="0" u="none" strike="noStrike" cap="none" normalizeH="0" baseline="0" dirty="0" smtClean="0">
                <a:ln>
                  <a:noFill/>
                </a:ln>
                <a:solidFill>
                  <a:schemeClr val="tx1"/>
                </a:solidFill>
                <a:effectLst/>
                <a:latin typeface="Book Antiqua" panose="02040602050305030304" pitchFamily="18" charset="0"/>
              </a:rPr>
              <a:t> to mitigate VT and promote healthcare worker well-being.</a:t>
            </a:r>
          </a:p>
        </p:txBody>
      </p:sp>
    </p:spTree>
    <p:extLst>
      <p:ext uri="{BB962C8B-B14F-4D97-AF65-F5344CB8AC3E}">
        <p14:creationId xmlns:p14="http://schemas.microsoft.com/office/powerpoint/2010/main" val="1421893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205008"/>
          </a:xfrm>
        </p:spPr>
        <p:txBody>
          <a:bodyPr>
            <a:normAutofit/>
          </a:bodyPr>
          <a:lstStyle/>
          <a:p>
            <a:r>
              <a:rPr lang="en-US" b="1" dirty="0">
                <a:latin typeface="Times New Roman" panose="02020603050405020304" pitchFamily="18" charset="0"/>
                <a:ea typeface="Times New Roman" panose="02020603050405020304" pitchFamily="18" charset="0"/>
              </a:rPr>
              <a:t>Recommendations</a:t>
            </a:r>
            <a:endParaRPr lang="en-US" dirty="0"/>
          </a:p>
        </p:txBody>
      </p:sp>
      <p:sp>
        <p:nvSpPr>
          <p:cNvPr id="5" name="Rectangle 2"/>
          <p:cNvSpPr>
            <a:spLocks noGrp="1" noChangeArrowheads="1"/>
          </p:cNvSpPr>
          <p:nvPr>
            <p:ph idx="1"/>
          </p:nvPr>
        </p:nvSpPr>
        <p:spPr bwMode="auto">
          <a:xfrm>
            <a:off x="838201" y="2016135"/>
            <a:ext cx="1092617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smtClean="0">
                <a:ln>
                  <a:noFill/>
                </a:ln>
                <a:solidFill>
                  <a:schemeClr val="tx1"/>
                </a:solidFill>
                <a:effectLst/>
                <a:latin typeface="Book Antiqua" panose="02040602050305030304" pitchFamily="18" charset="0"/>
              </a:rPr>
              <a:t>Hospital Management:</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Integrate resilience-building interventions, address workload, and foster supportive environments.</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Invest in workshops, training, and Employee Assistance Programs emphasizing determination, adaptability, versatility, and endurance.</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Implement trauma-informed care and promote open communication, empathy, and peer support.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Book Antiqua" panose="02040602050305030304" pitchFamily="18" charset="0"/>
              </a:rPr>
              <a:t>Policy Makers:</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Allocate resources for mental health services, resilience training, and workload management.</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Develop national guidelines collaboratively and raise public awareness of healthcare workers’ challenges and well-being.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Book Antiqua" panose="02040602050305030304" pitchFamily="18" charset="0"/>
              </a:rPr>
              <a:t>Academicians &amp; Theorists:</a:t>
            </a:r>
            <a:r>
              <a:rPr kumimoji="0" lang="en-US" altLang="en-US" sz="1800" b="0" i="0" u="none" strike="noStrike" cap="none" normalizeH="0" baseline="0" dirty="0" smtClean="0">
                <a:ln>
                  <a:noFill/>
                </a:ln>
                <a:solidFill>
                  <a:schemeClr val="tx1"/>
                </a:solidFill>
                <a:effectLst/>
                <a:latin typeface="Book Antiqua" panose="02040602050305030304" pitchFamily="18" charset="0"/>
              </a:rPr>
              <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Collaborate with healthcare workers, policymakers, and communities to design culturally sensitive interventions.</a:t>
            </a:r>
            <a:br>
              <a:rPr kumimoji="0" lang="en-US" altLang="en-US" sz="1800" b="0" i="0" u="none" strike="noStrike" cap="none" normalizeH="0" baseline="0" dirty="0" smtClean="0">
                <a:ln>
                  <a:noFill/>
                </a:ln>
                <a:solidFill>
                  <a:schemeClr val="tx1"/>
                </a:solidFill>
                <a:effectLst/>
                <a:latin typeface="Book Antiqua" panose="02040602050305030304" pitchFamily="18" charset="0"/>
              </a:rPr>
            </a:br>
            <a:r>
              <a:rPr kumimoji="0" lang="en-US" altLang="en-US" sz="1800" b="0" i="0" u="none" strike="noStrike" cap="none" normalizeH="0" baseline="0" dirty="0" smtClean="0">
                <a:ln>
                  <a:noFill/>
                </a:ln>
                <a:solidFill>
                  <a:schemeClr val="tx1"/>
                </a:solidFill>
                <a:effectLst/>
                <a:latin typeface="Book Antiqua" panose="02040602050305030304" pitchFamily="18" charset="0"/>
              </a:rPr>
              <a:t>Disseminate research to inform practice, policy, and future studies, strengthening support for workforce well-being.</a:t>
            </a:r>
          </a:p>
        </p:txBody>
      </p:sp>
    </p:spTree>
    <p:extLst>
      <p:ext uri="{BB962C8B-B14F-4D97-AF65-F5344CB8AC3E}">
        <p14:creationId xmlns:p14="http://schemas.microsoft.com/office/powerpoint/2010/main" val="1223718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31" y="348500"/>
            <a:ext cx="10515600" cy="524337"/>
          </a:xfrm>
        </p:spPr>
        <p:txBody>
          <a:bodyPr>
            <a:normAutofit fontScale="90000"/>
          </a:bodyPr>
          <a:lstStyle/>
          <a:p>
            <a:pPr algn="ctr"/>
            <a:r>
              <a:rPr lang="en-US" sz="2800" b="1" dirty="0" smtClean="0">
                <a:latin typeface="Times New Roman" panose="02020603050405020304" pitchFamily="18" charset="0"/>
                <a:cs typeface="Times New Roman" panose="02020603050405020304" pitchFamily="18" charset="0"/>
              </a:rPr>
              <a:t> </a:t>
            </a:r>
            <a:r>
              <a:rPr lang="en-US" dirty="0"/>
              <a:t/>
            </a:r>
            <a:br>
              <a:rPr lang="en-US" dirty="0"/>
            </a:br>
            <a:r>
              <a:rPr lang="en-US" sz="2800" b="1" dirty="0">
                <a:solidFill>
                  <a:prstClr val="black"/>
                </a:solidFill>
                <a:latin typeface="Times New Roman" panose="02020603050405020304" pitchFamily="18" charset="0"/>
                <a:cs typeface="Times New Roman" panose="02020603050405020304" pitchFamily="18" charset="0"/>
              </a:rPr>
              <a:t>REFERENCES</a:t>
            </a:r>
            <a:endParaRPr lang="en-US" dirty="0"/>
          </a:p>
        </p:txBody>
      </p:sp>
      <p:sp>
        <p:nvSpPr>
          <p:cNvPr id="3" name="Content Placeholder 2"/>
          <p:cNvSpPr>
            <a:spLocks noGrp="1"/>
          </p:cNvSpPr>
          <p:nvPr>
            <p:ph idx="1"/>
          </p:nvPr>
        </p:nvSpPr>
        <p:spPr>
          <a:xfrm>
            <a:off x="374374" y="1216025"/>
            <a:ext cx="11817626" cy="5277540"/>
          </a:xfrm>
        </p:spPr>
        <p:txBody>
          <a:bodyPr>
            <a:normAutofit fontScale="92500" lnSpcReduction="20000"/>
          </a:bodyPr>
          <a:lstStyle/>
          <a:p>
            <a:pPr marL="0" indent="-457200" algn="just">
              <a:lnSpc>
                <a:spcPct val="100000"/>
              </a:lnSpc>
              <a:spcAft>
                <a:spcPts val="800"/>
              </a:spcAft>
              <a:buNone/>
            </a:pP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Ayed</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N, Toner, S, &amp;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Priebe</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S.  (2019) Conceptualizing resilience in adult mental health literature: A systematic review and narrative synthesis.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Psychol</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Psychother</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2,299 341.</a:t>
            </a:r>
          </a:p>
          <a:p>
            <a:pPr marL="0" indent="-457200" algn="just">
              <a:lnSpc>
                <a:spcPct val="100000"/>
              </a:lnSpc>
              <a:spcAft>
                <a:spcPts val="800"/>
              </a:spcAft>
              <a:buNone/>
            </a:pP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Marvaldi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M., Mallet, J.,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Dubertret</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C., Moro, M. R., &amp;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Guessoum</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S. B. (2021). Anxiety, depression, trauma-related, and sleep disorders among healthcare workers during the COVID-19 pandemic: A systematic review and meta-analysis. Neuroscience &amp;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Biobehavioral</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Reviews, 126, 252-264.</a:t>
            </a:r>
          </a:p>
          <a:p>
            <a:pPr marL="0" indent="-457200" algn="just">
              <a:lnSpc>
                <a:spcPct val="100000"/>
              </a:lnSpc>
              <a:spcAft>
                <a:spcPts val="80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McCann, L., &amp; Pearlman, L. A. (1996). Vicarious traumatization: A framework for understanding the psychological effects of working with victims. Journal of Traumatic Stress, 9(1), 131-149.</a:t>
            </a:r>
          </a:p>
          <a:p>
            <a:pPr marL="0" indent="-457200" algn="just">
              <a:lnSpc>
                <a:spcPct val="100000"/>
              </a:lnSpc>
              <a:spcAft>
                <a:spcPts val="800"/>
              </a:spcAft>
              <a:buNone/>
            </a:pP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Remigio</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-Baker, R. A., Kiser, S.,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Ferdosi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H., Gregory, E., Engel, S.,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Sebesta</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S., ... &amp; Hinds, S. R. (2020). Current patterns of primary care provider practices for the treatment of post-traumatic headache in active duty military settings.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Plos</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one, 15(7), 456-789.</a:t>
            </a:r>
          </a:p>
          <a:p>
            <a:pPr marL="0" indent="-457200" algn="just">
              <a:lnSpc>
                <a:spcPct val="100000"/>
              </a:lnSpc>
              <a:spcAft>
                <a:spcPts val="80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Taormina, R. J. (2015). Validation of the Adult Personal Resilience Questionnaire (APRQ). Psychological Reports, 117(2), 545-559.</a:t>
            </a:r>
          </a:p>
          <a:p>
            <a:pPr marL="0" indent="-457200" algn="just">
              <a:lnSpc>
                <a:spcPct val="100000"/>
              </a:lnSpc>
              <a:spcAft>
                <a:spcPts val="80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Woo, et.al. (2020). Global prevalence of burnout symptoms among nurses: A systematic review and meta-analysis. Journal of psychiatric research, 123, 9-20.</a:t>
            </a:r>
          </a:p>
          <a:p>
            <a:pPr marL="0" indent="-457200" algn="just">
              <a:lnSpc>
                <a:spcPct val="100000"/>
              </a:lnSpc>
              <a:spcAft>
                <a:spcPts val="80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World Health Organization. (2021). Vicarious trauma among healthcare workers: A review of the evidence. Geneva, Switzerland: World Health Organization.</a:t>
            </a:r>
          </a:p>
          <a:p>
            <a:pPr marL="0" indent="-457200" algn="just">
              <a:lnSpc>
                <a:spcPct val="100000"/>
              </a:lnSpc>
              <a:spcAft>
                <a:spcPts val="800"/>
              </a:spcAft>
              <a:buNone/>
            </a:pP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Zakeri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M.A.,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Rafsanjanipoor</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S.M.,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Zakeri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&amp;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Dehghan</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M. (2021). The relationship between frontline nurses’ psychosocial status, satisfaction with life and resilience during the prevalence of Covid-19 disease. Nursing Open, 8(4), 1829-1839.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Doi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10.1002/nop2.832</a:t>
            </a:r>
          </a:p>
        </p:txBody>
      </p:sp>
    </p:spTree>
    <p:extLst>
      <p:ext uri="{BB962C8B-B14F-4D97-AF65-F5344CB8AC3E}">
        <p14:creationId xmlns:p14="http://schemas.microsoft.com/office/powerpoint/2010/main" val="3362415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0501" y="409433"/>
            <a:ext cx="10849971" cy="5581934"/>
          </a:xfrm>
        </p:spPr>
        <p:txBody>
          <a:bodyPr>
            <a:normAutofit/>
          </a:bodyPr>
          <a:lstStyle/>
          <a:p>
            <a:pPr algn="l"/>
            <a:r>
              <a:rPr lang="en-US" dirty="0"/>
              <a:t/>
            </a:r>
            <a:br>
              <a:rPr lang="en-US" dirty="0"/>
            </a:br>
            <a:endParaRPr lang="en-US" dirty="0"/>
          </a:p>
        </p:txBody>
      </p:sp>
      <p:sp>
        <p:nvSpPr>
          <p:cNvPr id="4" name="Rectangle 3"/>
          <p:cNvSpPr/>
          <p:nvPr/>
        </p:nvSpPr>
        <p:spPr>
          <a:xfrm>
            <a:off x="832514" y="409432"/>
            <a:ext cx="10918208" cy="5365571"/>
          </a:xfrm>
          <a:prstGeom prst="rect">
            <a:avLst/>
          </a:prstGeom>
        </p:spPr>
        <p:txBody>
          <a:bodyPr wrap="square">
            <a:spAutoFit/>
          </a:bodyPr>
          <a:lstStyle/>
          <a:p>
            <a:pPr algn="ctr">
              <a:tabLst>
                <a:tab pos="1162050" algn="l"/>
              </a:tabLs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Introduction</a:t>
            </a:r>
          </a:p>
          <a:p>
            <a:pPr marL="342900" indent="-342900" algn="just">
              <a:lnSpc>
                <a:spcPct val="150000"/>
              </a:lnSpc>
              <a:spcAft>
                <a:spcPts val="800"/>
              </a:spcAft>
              <a:buFont typeface="Arial" panose="020B0604020202020204" pitchFamily="34" charset="0"/>
              <a:buChar char="•"/>
            </a:pPr>
            <a:r>
              <a:rPr lang="en-US" sz="2000" dirty="0" smtClean="0">
                <a:latin typeface="Times New Roman" panose="02020603050405020304" pitchFamily="18" charset="0"/>
                <a:ea typeface="Times New Roman" panose="02020603050405020304" pitchFamily="18" charset="0"/>
              </a:rPr>
              <a:t>Vicarious </a:t>
            </a:r>
            <a:r>
              <a:rPr lang="en-US" sz="2000" dirty="0">
                <a:latin typeface="Times New Roman" panose="02020603050405020304" pitchFamily="18" charset="0"/>
                <a:ea typeface="Times New Roman" panose="02020603050405020304" pitchFamily="18" charset="0"/>
              </a:rPr>
              <a:t>trauma, according to McCann and Pearlman (1996), refers to the profound emotional and psychological impact experienced by individuals exposed to the traumatic experiences of others</a:t>
            </a:r>
            <a:r>
              <a:rPr lang="en-US" sz="2000" dirty="0" smtClean="0">
                <a:latin typeface="Times New Roman" panose="02020603050405020304" pitchFamily="18" charset="0"/>
                <a:ea typeface="Times New Roman" panose="02020603050405020304" pitchFamily="18" charset="0"/>
              </a:rPr>
              <a:t>.</a:t>
            </a:r>
          </a:p>
          <a:p>
            <a:pPr marL="342900" indent="-342900" algn="just">
              <a:lnSpc>
                <a:spcPct val="150000"/>
              </a:lnSpc>
              <a:spcAft>
                <a:spcPts val="800"/>
              </a:spcAft>
              <a:buFont typeface="Arial" panose="020B0604020202020204" pitchFamily="34" charset="0"/>
              <a:buChar char="•"/>
            </a:pPr>
            <a:r>
              <a:rPr lang="en-US" sz="2000" dirty="0" smtClean="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In the context of this study, it describes the distress healthcare workers feel when absorbing their patients' traumas, which disrupts their emotional safety, trust, self-esteem, </a:t>
            </a:r>
            <a:r>
              <a:rPr lang="en-US" sz="2000" dirty="0" smtClean="0">
                <a:latin typeface="Times New Roman" panose="02020603050405020304" pitchFamily="18" charset="0"/>
                <a:ea typeface="Times New Roman" panose="02020603050405020304" pitchFamily="18" charset="0"/>
              </a:rPr>
              <a:t>control and </a:t>
            </a:r>
            <a:r>
              <a:rPr lang="en-US" sz="2000" dirty="0">
                <a:latin typeface="Times New Roman" panose="02020603050405020304" pitchFamily="18" charset="0"/>
                <a:ea typeface="Times New Roman" panose="02020603050405020304" pitchFamily="18" charset="0"/>
              </a:rPr>
              <a:t>intimacy</a:t>
            </a:r>
            <a:r>
              <a:rPr lang="en-US" sz="2000" dirty="0" smtClean="0">
                <a:latin typeface="Times New Roman" panose="02020603050405020304" pitchFamily="18" charset="0"/>
                <a:ea typeface="Times New Roman" panose="02020603050405020304" pitchFamily="18" charset="0"/>
              </a:rPr>
              <a:t>.</a:t>
            </a:r>
          </a:p>
          <a:p>
            <a:pPr marL="342900" indent="-342900" algn="just">
              <a:lnSpc>
                <a:spcPct val="150000"/>
              </a:lnSpc>
              <a:spcAft>
                <a:spcPts val="800"/>
              </a:spcAft>
              <a:buFont typeface="Arial" panose="020B0604020202020204" pitchFamily="34" charset="0"/>
              <a:buChar char="•"/>
            </a:pPr>
            <a:r>
              <a:rPr lang="en-US" sz="2000" dirty="0" smtClean="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ea typeface="Times New Roman" panose="02020603050405020304" pitchFamily="18" charset="0"/>
              </a:rPr>
              <a:t>Healthcare workers are essential in delivering quality care within healthcare facilities and community settings (WHO, 2021), but their exposure to patient trauma makes them vulnerable to vicarious trauma (</a:t>
            </a:r>
            <a:r>
              <a:rPr lang="en-US" sz="2000" dirty="0" err="1">
                <a:latin typeface="Times New Roman" panose="02020603050405020304" pitchFamily="18" charset="0"/>
                <a:ea typeface="Times New Roman" panose="02020603050405020304" pitchFamily="18" charset="0"/>
              </a:rPr>
              <a:t>Remigio</a:t>
            </a:r>
            <a:r>
              <a:rPr lang="en-US" sz="2000" dirty="0">
                <a:latin typeface="Times New Roman" panose="02020603050405020304" pitchFamily="18" charset="0"/>
                <a:ea typeface="Times New Roman" panose="02020603050405020304" pitchFamily="18" charset="0"/>
              </a:rPr>
              <a:t> Baker et al., 2020). </a:t>
            </a:r>
            <a:endParaRPr lang="en-US" sz="2000" dirty="0" smtClean="0">
              <a:latin typeface="Times New Roman" panose="02020603050405020304" pitchFamily="18" charset="0"/>
              <a:ea typeface="Times New Roman" panose="02020603050405020304" pitchFamily="18" charset="0"/>
            </a:endParaRPr>
          </a:p>
          <a:p>
            <a:pPr marL="342900" indent="-342900" algn="just">
              <a:lnSpc>
                <a:spcPct val="150000"/>
              </a:lnSpc>
              <a:spcAft>
                <a:spcPts val="800"/>
              </a:spcAft>
              <a:buFont typeface="Arial" panose="020B0604020202020204" pitchFamily="34" charset="0"/>
              <a:buChar char="•"/>
            </a:pPr>
            <a:r>
              <a:rPr lang="en-US" sz="2000" dirty="0" smtClean="0">
                <a:latin typeface="Times New Roman" panose="02020603050405020304" pitchFamily="18" charset="0"/>
                <a:ea typeface="Times New Roman" panose="02020603050405020304" pitchFamily="18" charset="0"/>
              </a:rPr>
              <a:t>Untreated</a:t>
            </a:r>
            <a:r>
              <a:rPr lang="en-US" sz="2000" dirty="0">
                <a:latin typeface="Times New Roman" panose="02020603050405020304" pitchFamily="18" charset="0"/>
                <a:ea typeface="Times New Roman" panose="02020603050405020304" pitchFamily="18" charset="0"/>
              </a:rPr>
              <a:t>, this trauma can lead to burnout, compassion fatigue, and diminished job satisfaction, impairing their ability to deliver quality care and jeopardizing patient outcomes and satisfaction.</a:t>
            </a:r>
            <a:endParaRPr lang="en-US" sz="2000" dirty="0" smtClean="0">
              <a:latin typeface="Times New Roman" panose="02020603050405020304" pitchFamily="18" charset="0"/>
              <a:ea typeface="Times New Roman" panose="02020603050405020304" pitchFamily="18" charset="0"/>
            </a:endParaRPr>
          </a:p>
          <a:p>
            <a:pPr algn="just">
              <a:tabLst>
                <a:tab pos="1162050" algn="l"/>
              </a:tabLst>
            </a:pPr>
            <a:endParaRPr lang="en-US" dirty="0">
              <a:effectLst/>
              <a:latin typeface="Book Antiqua" panose="02040602050305030304" pitchFamily="18" charset="0"/>
              <a:ea typeface="Times New Roman" panose="02020603050405020304" pitchFamily="18" charset="0"/>
            </a:endParaRPr>
          </a:p>
        </p:txBody>
      </p:sp>
    </p:spTree>
    <p:extLst>
      <p:ext uri="{BB962C8B-B14F-4D97-AF65-F5344CB8AC3E}">
        <p14:creationId xmlns:p14="http://schemas.microsoft.com/office/powerpoint/2010/main" val="4241079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0501" y="409433"/>
            <a:ext cx="11341290" cy="5581934"/>
          </a:xfrm>
        </p:spPr>
        <p:txBody>
          <a:bodyPr>
            <a:normAutofit/>
          </a:bodyPr>
          <a:lstStyle/>
          <a:p>
            <a:pPr algn="l"/>
            <a:r>
              <a:rPr lang="en-US" dirty="0"/>
              <a:t/>
            </a:r>
            <a:br>
              <a:rPr lang="en-US" dirty="0"/>
            </a:br>
            <a:endParaRPr lang="en-US" dirty="0"/>
          </a:p>
        </p:txBody>
      </p:sp>
      <p:sp>
        <p:nvSpPr>
          <p:cNvPr id="4" name="Rectangle 3"/>
          <p:cNvSpPr/>
          <p:nvPr/>
        </p:nvSpPr>
        <p:spPr>
          <a:xfrm>
            <a:off x="812042" y="409433"/>
            <a:ext cx="10918208" cy="4216539"/>
          </a:xfrm>
          <a:prstGeom prst="rect">
            <a:avLst/>
          </a:prstGeom>
        </p:spPr>
        <p:txBody>
          <a:bodyPr wrap="square">
            <a:spAutoFit/>
          </a:bodyPr>
          <a:lstStyle/>
          <a:p>
            <a:pPr algn="ctr">
              <a:tabLst>
                <a:tab pos="1162050" algn="l"/>
              </a:tabLs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Introduction Cont.</a:t>
            </a:r>
          </a:p>
          <a:p>
            <a:pPr marL="342900" indent="-342900" algn="just">
              <a:buFont typeface="Arial" panose="020B0604020202020204" pitchFamily="34" charset="0"/>
              <a:buChar char="•"/>
              <a:tabLst>
                <a:tab pos="1162050" algn="l"/>
              </a:tabLst>
            </a:pPr>
            <a:r>
              <a:rPr lang="en-US" sz="2400" dirty="0" smtClean="0">
                <a:latin typeface="Book Antiqua" panose="02040602050305030304" pitchFamily="18" charset="0"/>
                <a:cs typeface="Times New Roman" panose="02020603050405020304" pitchFamily="18" charset="0"/>
              </a:rPr>
              <a:t>Personal </a:t>
            </a:r>
            <a:r>
              <a:rPr lang="en-US" sz="2400" dirty="0">
                <a:latin typeface="Book Antiqua" panose="02040602050305030304" pitchFamily="18" charset="0"/>
                <a:cs typeface="Times New Roman" panose="02020603050405020304" pitchFamily="18" charset="0"/>
              </a:rPr>
              <a:t>resilience, a multifaceted concept encompassing determination, endurance, adaptability, and recuperability, plays a crucial role in shielding healthcare workers from trauma's adverse effects and fostering posttraumatic growth (Taormina, 2015; </a:t>
            </a:r>
            <a:r>
              <a:rPr lang="en-US" sz="2400" dirty="0" err="1">
                <a:latin typeface="Book Antiqua" panose="02040602050305030304" pitchFamily="18" charset="0"/>
                <a:cs typeface="Times New Roman" panose="02020603050405020304" pitchFamily="18" charset="0"/>
              </a:rPr>
              <a:t>Vagni</a:t>
            </a:r>
            <a:r>
              <a:rPr lang="en-US" sz="2400" dirty="0">
                <a:latin typeface="Book Antiqua" panose="02040602050305030304" pitchFamily="18" charset="0"/>
                <a:cs typeface="Times New Roman" panose="02020603050405020304" pitchFamily="18" charset="0"/>
              </a:rPr>
              <a:t> et al., 2020). </a:t>
            </a:r>
            <a:endParaRPr lang="en-US" sz="2400" dirty="0" smtClean="0">
              <a:latin typeface="Book Antiqua" panose="02040602050305030304" pitchFamily="18" charset="0"/>
              <a:cs typeface="Times New Roman" panose="02020603050405020304" pitchFamily="18" charset="0"/>
            </a:endParaRPr>
          </a:p>
          <a:p>
            <a:pPr marL="342900" indent="-342900" algn="just">
              <a:buFont typeface="Arial" panose="020B0604020202020204" pitchFamily="34" charset="0"/>
              <a:buChar char="•"/>
              <a:tabLst>
                <a:tab pos="1162050" algn="l"/>
              </a:tabLst>
            </a:pPr>
            <a:r>
              <a:rPr lang="en-US" sz="2400" dirty="0" smtClean="0">
                <a:latin typeface="Book Antiqua" panose="02040602050305030304" pitchFamily="18" charset="0"/>
                <a:cs typeface="Times New Roman" panose="02020603050405020304" pitchFamily="18" charset="0"/>
              </a:rPr>
              <a:t>Resilience </a:t>
            </a:r>
            <a:r>
              <a:rPr lang="en-US" sz="2400" dirty="0">
                <a:latin typeface="Book Antiqua" panose="02040602050305030304" pitchFamily="18" charset="0"/>
                <a:cs typeface="Times New Roman" panose="02020603050405020304" pitchFamily="18" charset="0"/>
              </a:rPr>
              <a:t>enables healthcare </a:t>
            </a:r>
            <a:r>
              <a:rPr lang="en-US" sz="2400" dirty="0" smtClean="0">
                <a:latin typeface="Book Antiqua" panose="02040602050305030304" pitchFamily="18" charset="0"/>
                <a:cs typeface="Times New Roman" panose="02020603050405020304" pitchFamily="18" charset="0"/>
              </a:rPr>
              <a:t>workers </a:t>
            </a:r>
            <a:r>
              <a:rPr lang="en-US" sz="2400" dirty="0">
                <a:latin typeface="Book Antiqua" panose="02040602050305030304" pitchFamily="18" charset="0"/>
                <a:cs typeface="Times New Roman" panose="02020603050405020304" pitchFamily="18" charset="0"/>
              </a:rPr>
              <a:t>to navigate high-stress environments, maintain psychological well-being, and deliver superior care (</a:t>
            </a:r>
            <a:r>
              <a:rPr lang="en-US" sz="2400" dirty="0" err="1">
                <a:latin typeface="Book Antiqua" panose="02040602050305030304" pitchFamily="18" charset="0"/>
                <a:cs typeface="Times New Roman" panose="02020603050405020304" pitchFamily="18" charset="0"/>
              </a:rPr>
              <a:t>Ayed</a:t>
            </a:r>
            <a:r>
              <a:rPr lang="en-US" sz="2400" dirty="0">
                <a:latin typeface="Book Antiqua" panose="02040602050305030304" pitchFamily="18" charset="0"/>
                <a:cs typeface="Times New Roman" panose="02020603050405020304" pitchFamily="18" charset="0"/>
              </a:rPr>
              <a:t> et al., 2019; Kim et al., 2019). </a:t>
            </a:r>
            <a:endParaRPr lang="en-US" sz="2400" dirty="0" smtClean="0">
              <a:latin typeface="Book Antiqua" panose="02040602050305030304" pitchFamily="18" charset="0"/>
              <a:cs typeface="Times New Roman" panose="02020603050405020304" pitchFamily="18" charset="0"/>
            </a:endParaRPr>
          </a:p>
          <a:p>
            <a:pPr marL="342900" indent="-342900" algn="just">
              <a:buFont typeface="Arial" panose="020B0604020202020204" pitchFamily="34" charset="0"/>
              <a:buChar char="•"/>
              <a:tabLst>
                <a:tab pos="1162050" algn="l"/>
              </a:tabLst>
            </a:pPr>
            <a:r>
              <a:rPr lang="en-US" sz="2400" dirty="0" smtClean="0">
                <a:latin typeface="Book Antiqua" panose="02040602050305030304" pitchFamily="18" charset="0"/>
                <a:cs typeface="Times New Roman" panose="02020603050405020304" pitchFamily="18" charset="0"/>
              </a:rPr>
              <a:t>Despite </a:t>
            </a:r>
            <a:r>
              <a:rPr lang="en-US" sz="2400" dirty="0">
                <a:latin typeface="Book Antiqua" panose="02040602050305030304" pitchFamily="18" charset="0"/>
                <a:cs typeface="Times New Roman" panose="02020603050405020304" pitchFamily="18" charset="0"/>
              </a:rPr>
              <a:t>its importance, there is a lack of comprehensive frameworks for evaluating and addressing resilience-related challenges in diverse healthcare contexts (</a:t>
            </a:r>
            <a:r>
              <a:rPr lang="en-US" sz="2400" dirty="0" err="1">
                <a:latin typeface="Book Antiqua" panose="02040602050305030304" pitchFamily="18" charset="0"/>
                <a:cs typeface="Times New Roman" panose="02020603050405020304" pitchFamily="18" charset="0"/>
              </a:rPr>
              <a:t>Marvaldi</a:t>
            </a:r>
            <a:r>
              <a:rPr lang="en-US" sz="2400" dirty="0">
                <a:latin typeface="Book Antiqua" panose="02040602050305030304" pitchFamily="18" charset="0"/>
                <a:cs typeface="Times New Roman" panose="02020603050405020304" pitchFamily="18" charset="0"/>
              </a:rPr>
              <a:t> et al., 2021).</a:t>
            </a:r>
            <a:endParaRPr lang="en-US" sz="2400" b="1" dirty="0">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07931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ea typeface="Times New Roman" panose="02020603050405020304" pitchFamily="18" charset="0"/>
                <a:cs typeface="Times New Roman" panose="02020603050405020304" pitchFamily="18" charset="0"/>
              </a:rPr>
              <a:t>Problem Statement</a:t>
            </a:r>
            <a:endParaRPr lang="en-US" dirty="0"/>
          </a:p>
        </p:txBody>
      </p:sp>
      <p:sp>
        <p:nvSpPr>
          <p:cNvPr id="3" name="Content Placeholder 2"/>
          <p:cNvSpPr>
            <a:spLocks noGrp="1"/>
          </p:cNvSpPr>
          <p:nvPr>
            <p:ph idx="1"/>
          </p:nvPr>
        </p:nvSpPr>
        <p:spPr>
          <a:xfrm>
            <a:off x="1103312" y="2052918"/>
            <a:ext cx="10606467" cy="4195481"/>
          </a:xfrm>
        </p:spPr>
        <p:txBody>
          <a:bodyPr>
            <a:normAutofit/>
          </a:bodyPr>
          <a:lstStyle/>
          <a:p>
            <a:r>
              <a:rPr lang="en-US" dirty="0">
                <a:latin typeface="Book Antiqua" panose="02040602050305030304" pitchFamily="18" charset="0"/>
              </a:rPr>
              <a:t>During her practicum at Kerugoya County Referral Hospital, the researcher witnessed firsthand the challenges faced by healthcare workers — including substance abuse, absenteeism, suicides, and other mental health difficulties</a:t>
            </a:r>
            <a:r>
              <a:rPr lang="en-US" dirty="0" smtClean="0">
                <a:latin typeface="Book Antiqua" panose="02040602050305030304" pitchFamily="18" charset="0"/>
              </a:rPr>
              <a:t>.</a:t>
            </a:r>
          </a:p>
          <a:p>
            <a:r>
              <a:rPr lang="en-US" dirty="0" smtClean="0">
                <a:latin typeface="Book Antiqua" panose="02040602050305030304" pitchFamily="18" charset="0"/>
              </a:rPr>
              <a:t> </a:t>
            </a:r>
            <a:r>
              <a:rPr lang="en-US" dirty="0">
                <a:latin typeface="Book Antiqua" panose="02040602050305030304" pitchFamily="18" charset="0"/>
              </a:rPr>
              <a:t>These experiences highlighted the emotional toll and trauma that often accompany continuous exposure to critically ill and dying patients.</a:t>
            </a:r>
          </a:p>
          <a:p>
            <a:r>
              <a:rPr lang="en-US" dirty="0">
                <a:latin typeface="Book Antiqua" panose="02040602050305030304" pitchFamily="18" charset="0"/>
              </a:rPr>
              <a:t>Although trauma exposure is a well-recognized aspect of healthcare practice, research examining the relationship between </a:t>
            </a:r>
            <a:r>
              <a:rPr lang="en-US" b="1" dirty="0">
                <a:latin typeface="Book Antiqua" panose="02040602050305030304" pitchFamily="18" charset="0"/>
              </a:rPr>
              <a:t>vicarious trauma (VT)</a:t>
            </a:r>
            <a:r>
              <a:rPr lang="en-US" dirty="0">
                <a:latin typeface="Book Antiqua" panose="02040602050305030304" pitchFamily="18" charset="0"/>
              </a:rPr>
              <a:t> and </a:t>
            </a:r>
            <a:r>
              <a:rPr lang="en-US" b="1" dirty="0">
                <a:latin typeface="Book Antiqua" panose="02040602050305030304" pitchFamily="18" charset="0"/>
              </a:rPr>
              <a:t>personal resilience (PR)</a:t>
            </a:r>
            <a:r>
              <a:rPr lang="en-US" dirty="0">
                <a:latin typeface="Book Antiqua" panose="02040602050305030304" pitchFamily="18" charset="0"/>
              </a:rPr>
              <a:t> among healthcare workers remains limited. Existing studies report varying rates of VT prevalence, reflecting the complex interplay of factors influencing this phenomenon. Moreover, much of the existing research emphasizes coping strategies rather than the intrinsic resilience characteristics that enable individuals to withstand and recover from traumatic stress</a:t>
            </a:r>
          </a:p>
        </p:txBody>
      </p:sp>
    </p:spTree>
    <p:extLst>
      <p:ext uri="{BB962C8B-B14F-4D97-AF65-F5344CB8AC3E}">
        <p14:creationId xmlns:p14="http://schemas.microsoft.com/office/powerpoint/2010/main" val="2214800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ea typeface="Times New Roman" panose="02020603050405020304" pitchFamily="18" charset="0"/>
                <a:cs typeface="Times New Roman" panose="02020603050405020304" pitchFamily="18" charset="0"/>
              </a:rPr>
              <a:t>Problem Statement</a:t>
            </a:r>
            <a:endParaRPr lang="en-US" dirty="0"/>
          </a:p>
        </p:txBody>
      </p:sp>
      <p:sp>
        <p:nvSpPr>
          <p:cNvPr id="3" name="Content Placeholder 2"/>
          <p:cNvSpPr>
            <a:spLocks noGrp="1"/>
          </p:cNvSpPr>
          <p:nvPr>
            <p:ph idx="1"/>
          </p:nvPr>
        </p:nvSpPr>
        <p:spPr>
          <a:xfrm>
            <a:off x="1103312" y="2052918"/>
            <a:ext cx="10606467" cy="4195481"/>
          </a:xfrm>
        </p:spPr>
        <p:txBody>
          <a:bodyPr/>
          <a:lstStyle/>
          <a:p>
            <a:r>
              <a:rPr lang="en-US" dirty="0">
                <a:latin typeface="Book Antiqua" panose="02040602050305030304" pitchFamily="18" charset="0"/>
              </a:rPr>
              <a:t>Understanding how personal resilience interacts with vicarious trauma is vital for designing effective interventions and support systems that safeguard the mental well-being of healthcare professionals. </a:t>
            </a:r>
            <a:endParaRPr lang="en-US" dirty="0" smtClean="0">
              <a:latin typeface="Book Antiqua" panose="02040602050305030304" pitchFamily="18" charset="0"/>
            </a:endParaRPr>
          </a:p>
          <a:p>
            <a:r>
              <a:rPr lang="en-US" dirty="0" smtClean="0">
                <a:latin typeface="Book Antiqua" panose="02040602050305030304" pitchFamily="18" charset="0"/>
              </a:rPr>
              <a:t>Therefore</a:t>
            </a:r>
            <a:r>
              <a:rPr lang="en-US" dirty="0">
                <a:latin typeface="Book Antiqua" panose="02040602050305030304" pitchFamily="18" charset="0"/>
              </a:rPr>
              <a:t>, this study sought to explore the relationship between VT and PR among healthcare workers in </a:t>
            </a:r>
            <a:r>
              <a:rPr lang="en-US" b="1" dirty="0">
                <a:latin typeface="Book Antiqua" panose="02040602050305030304" pitchFamily="18" charset="0"/>
              </a:rPr>
              <a:t>Kirinyaga County, Kenya</a:t>
            </a:r>
            <a:r>
              <a:rPr lang="en-US" dirty="0">
                <a:latin typeface="Book Antiqua" panose="02040602050305030304" pitchFamily="18" charset="0"/>
              </a:rPr>
              <a:t>, with the ultimate goal of enhancing their psychological support and overall well-being</a:t>
            </a:r>
          </a:p>
        </p:txBody>
      </p:sp>
    </p:spTree>
    <p:extLst>
      <p:ext uri="{BB962C8B-B14F-4D97-AF65-F5344CB8AC3E}">
        <p14:creationId xmlns:p14="http://schemas.microsoft.com/office/powerpoint/2010/main" val="158347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0501" y="409433"/>
            <a:ext cx="11341290" cy="5581934"/>
          </a:xfrm>
        </p:spPr>
        <p:txBody>
          <a:bodyPr>
            <a:normAutofit/>
          </a:bodyPr>
          <a:lstStyle/>
          <a:p>
            <a:pPr algn="l"/>
            <a:r>
              <a:rPr lang="en-US" dirty="0"/>
              <a:t/>
            </a:r>
            <a:br>
              <a:rPr lang="en-US" dirty="0"/>
            </a:br>
            <a:endParaRPr lang="en-US" dirty="0"/>
          </a:p>
        </p:txBody>
      </p:sp>
      <p:sp>
        <p:nvSpPr>
          <p:cNvPr id="4" name="Rectangle 3"/>
          <p:cNvSpPr/>
          <p:nvPr/>
        </p:nvSpPr>
        <p:spPr>
          <a:xfrm>
            <a:off x="832513" y="409432"/>
            <a:ext cx="11109278" cy="7422545"/>
          </a:xfrm>
          <a:prstGeom prst="rect">
            <a:avLst/>
          </a:prstGeom>
        </p:spPr>
        <p:txBody>
          <a:bodyPr wrap="square">
            <a:spAutoFit/>
          </a:bodyPr>
          <a:lstStyle/>
          <a:p>
            <a:pPr algn="just">
              <a:lnSpc>
                <a:spcPct val="200000"/>
              </a:lnSpc>
              <a:tabLst>
                <a:tab pos="1162050" algn="l"/>
              </a:tabLs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Purpose of the </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Study</a:t>
            </a:r>
          </a:p>
          <a:p>
            <a:pPr algn="just">
              <a:lnSpc>
                <a:spcPct val="150000"/>
              </a:lnSpc>
              <a:spcAft>
                <a:spcPts val="800"/>
              </a:spcAft>
            </a:pPr>
            <a:r>
              <a:rPr lang="en-US" dirty="0">
                <a:latin typeface="Times New Roman" panose="02020603050405020304" pitchFamily="18" charset="0"/>
                <a:ea typeface="Times New Roman" panose="02020603050405020304" pitchFamily="18" charset="0"/>
              </a:rPr>
              <a:t>The main purpose of this study was to investigate the relationship between vicarious trauma and personal resilience among healthcare workers at KCRH, Kirinyaga County, in Kenya</a:t>
            </a:r>
            <a:r>
              <a:rPr lang="en-US" dirty="0" smtClean="0">
                <a:latin typeface="Times New Roman" panose="02020603050405020304" pitchFamily="18" charset="0"/>
                <a:ea typeface="Times New Roman" panose="02020603050405020304" pitchFamily="18" charset="0"/>
              </a:rPr>
              <a:t>.</a:t>
            </a:r>
          </a:p>
          <a:p>
            <a:pPr algn="just">
              <a:lnSpc>
                <a:spcPct val="150000"/>
              </a:lnSpc>
              <a:spcAft>
                <a:spcPts val="800"/>
              </a:spcAft>
            </a:pPr>
            <a:endParaRPr lang="en-US" dirty="0">
              <a:latin typeface="Times New Roman" panose="02020603050405020304" pitchFamily="18" charset="0"/>
              <a:ea typeface="Times New Roman" panose="02020603050405020304" pitchFamily="18" charset="0"/>
            </a:endParaRPr>
          </a:p>
          <a:p>
            <a:pPr lvl="0" algn="just">
              <a:lnSpc>
                <a:spcPct val="200000"/>
              </a:lnSpc>
              <a:tabLst>
                <a:tab pos="1162050" algn="l"/>
              </a:tabLst>
            </a:pPr>
            <a:r>
              <a:rPr lang="en-US" sz="2800" b="1" dirty="0">
                <a:solidFill>
                  <a:srgbClr val="FFFF00"/>
                </a:solidFill>
                <a:latin typeface="Book Antiqua" panose="02040602050305030304" pitchFamily="18" charset="0"/>
                <a:ea typeface="Times New Roman" panose="02020603050405020304" pitchFamily="18" charset="0"/>
                <a:cs typeface="Times New Roman" panose="02020603050405020304" pitchFamily="18" charset="0"/>
              </a:rPr>
              <a:t>Specific Objectives</a:t>
            </a:r>
          </a:p>
          <a:p>
            <a:pPr marL="342900" lvl="0" indent="-342900" algn="just">
              <a:lnSpc>
                <a:spcPct val="150000"/>
              </a:lnSpc>
              <a:buFont typeface="+mj-lt"/>
              <a:buAutoNum type="arabicParenR"/>
              <a:tabLst>
                <a:tab pos="1162050" algn="l"/>
              </a:tabLst>
            </a:pPr>
            <a:r>
              <a:rPr lang="en-US" dirty="0">
                <a:solidFill>
                  <a:srgbClr val="FFFF00"/>
                </a:solidFill>
                <a:latin typeface="Book Antiqua" panose="02040602050305030304" pitchFamily="18" charset="0"/>
                <a:ea typeface="Times New Roman" panose="02020603050405020304" pitchFamily="18" charset="0"/>
              </a:rPr>
              <a:t>To measure the level of vicarious trauma among healthcare workers at KCRH, Kirinyaga County, in Kenya.</a:t>
            </a:r>
          </a:p>
          <a:p>
            <a:pPr marL="342900" lvl="0" indent="-342900" algn="just">
              <a:lnSpc>
                <a:spcPct val="150000"/>
              </a:lnSpc>
              <a:buFont typeface="+mj-lt"/>
              <a:buAutoNum type="arabicParenR"/>
              <a:tabLst>
                <a:tab pos="1162050" algn="l"/>
              </a:tabLst>
            </a:pPr>
            <a:r>
              <a:rPr lang="en-US" dirty="0">
                <a:solidFill>
                  <a:srgbClr val="FFFF00"/>
                </a:solidFill>
                <a:latin typeface="Book Antiqua" panose="02040602050305030304" pitchFamily="18" charset="0"/>
                <a:ea typeface="Times New Roman" panose="02020603050405020304" pitchFamily="18" charset="0"/>
              </a:rPr>
              <a:t>To determine the level of personal resilience among healthcare workers in KCRH, Kirinyaga County, in Kenya.</a:t>
            </a:r>
          </a:p>
          <a:p>
            <a:pPr marL="342900" lvl="0" indent="-342900" algn="just">
              <a:lnSpc>
                <a:spcPct val="150000"/>
              </a:lnSpc>
              <a:buFont typeface="+mj-lt"/>
              <a:buAutoNum type="arabicParenR"/>
              <a:tabLst>
                <a:tab pos="1162050" algn="l"/>
              </a:tabLst>
            </a:pPr>
            <a:r>
              <a:rPr lang="en-US" dirty="0">
                <a:solidFill>
                  <a:srgbClr val="FFFF00"/>
                </a:solidFill>
                <a:latin typeface="Book Antiqua" panose="02040602050305030304" pitchFamily="18" charset="0"/>
                <a:ea typeface="Times New Roman" panose="02020603050405020304" pitchFamily="18" charset="0"/>
              </a:rPr>
              <a:t>To examine the relationship between vicarious trauma and personal resilience among healthcare workers in KCRH, Kirinyaga County, in Kenya. </a:t>
            </a:r>
          </a:p>
          <a:p>
            <a:pPr algn="just">
              <a:lnSpc>
                <a:spcPct val="200000"/>
              </a:lnSpc>
              <a:tabLst>
                <a:tab pos="1162050" algn="l"/>
              </a:tabLst>
            </a:pPr>
            <a:endParaRPr lang="en-US" b="1" dirty="0">
              <a:latin typeface="Book Antiqua" panose="02040602050305030304" pitchFamily="18" charset="0"/>
              <a:ea typeface="Times New Roman" panose="02020603050405020304" pitchFamily="18" charset="0"/>
            </a:endParaRPr>
          </a:p>
          <a:p>
            <a:pPr marL="342900" indent="-342900" algn="just">
              <a:lnSpc>
                <a:spcPct val="200000"/>
              </a:lnSpc>
              <a:buFont typeface="+mj-lt"/>
              <a:buAutoNum type="arabicPeriod"/>
              <a:tabLst>
                <a:tab pos="1162050" algn="l"/>
              </a:tabLst>
            </a:pPr>
            <a:endParaRPr lang="en-US" b="1" dirty="0" smtClean="0">
              <a:latin typeface="Book Antiqua" panose="02040602050305030304" pitchFamily="18" charset="0"/>
              <a:ea typeface="Times New Roman" panose="02020603050405020304" pitchFamily="18" charset="0"/>
            </a:endParaRPr>
          </a:p>
          <a:p>
            <a:pPr algn="just">
              <a:lnSpc>
                <a:spcPct val="200000"/>
              </a:lnSpc>
              <a:tabLst>
                <a:tab pos="1162050" algn="l"/>
              </a:tabLst>
            </a:pPr>
            <a:endParaRPr lang="en-US"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1212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0501" y="409433"/>
            <a:ext cx="11341290" cy="5581934"/>
          </a:xfrm>
        </p:spPr>
        <p:txBody>
          <a:bodyPr>
            <a:normAutofit/>
          </a:bodyPr>
          <a:lstStyle/>
          <a:p>
            <a:pPr algn="l"/>
            <a:r>
              <a:rPr lang="en-US" dirty="0"/>
              <a:t/>
            </a:r>
            <a:br>
              <a:rPr lang="en-US" dirty="0"/>
            </a:br>
            <a:endParaRPr lang="en-US" dirty="0"/>
          </a:p>
        </p:txBody>
      </p:sp>
      <p:sp>
        <p:nvSpPr>
          <p:cNvPr id="4" name="Rectangle 3"/>
          <p:cNvSpPr/>
          <p:nvPr/>
        </p:nvSpPr>
        <p:spPr>
          <a:xfrm>
            <a:off x="832513" y="409432"/>
            <a:ext cx="11109278" cy="4693593"/>
          </a:xfrm>
          <a:prstGeom prst="rect">
            <a:avLst/>
          </a:prstGeom>
        </p:spPr>
        <p:txBody>
          <a:bodyPr wrap="square">
            <a:spAutoFit/>
          </a:bodyPr>
          <a:lstStyle/>
          <a:p>
            <a:pPr algn="ctr">
              <a:lnSpc>
                <a:spcPct val="200000"/>
              </a:lnSpc>
              <a:tabLst>
                <a:tab pos="1162050" algn="l"/>
              </a:tabLs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Research Questions </a:t>
            </a:r>
            <a:endParaRPr lang="en-US" sz="2800"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50000"/>
              </a:lnSpc>
              <a:buFont typeface="+mj-lt"/>
              <a:buAutoNum type="arabicPeriod"/>
            </a:pPr>
            <a:r>
              <a:rPr lang="de-DE" dirty="0" smtClean="0">
                <a:latin typeface="Book Antiqua" panose="02040602050305030304" pitchFamily="18" charset="0"/>
                <a:cs typeface="Times New Roman" panose="02020603050405020304" pitchFamily="18" charset="0"/>
              </a:rPr>
              <a:t>What is the level of vicarious trauma among the healthcare workers in </a:t>
            </a:r>
            <a:r>
              <a:rPr lang="en-US" dirty="0" smtClean="0">
                <a:latin typeface="Book Antiqua" panose="02040602050305030304" pitchFamily="18" charset="0"/>
                <a:cs typeface="Times New Roman" panose="02020603050405020304" pitchFamily="18" charset="0"/>
              </a:rPr>
              <a:t>KCRH, Kirinyaga County, in Kenya.?</a:t>
            </a:r>
          </a:p>
          <a:p>
            <a:pPr marL="342900" lvl="0" indent="-342900" algn="just">
              <a:lnSpc>
                <a:spcPct val="150000"/>
              </a:lnSpc>
              <a:buFont typeface="+mj-lt"/>
              <a:buAutoNum type="arabicPeriod"/>
            </a:pPr>
            <a:r>
              <a:rPr lang="en-US" dirty="0" smtClean="0">
                <a:latin typeface="Book Antiqua" panose="02040602050305030304" pitchFamily="18" charset="0"/>
                <a:cs typeface="Times New Roman" panose="02020603050405020304" pitchFamily="18" charset="0"/>
              </a:rPr>
              <a:t>What is the level of personal resilience among healthcare workers KCRH, Kirinyaga County, in Kenya.?</a:t>
            </a:r>
          </a:p>
          <a:p>
            <a:pPr marL="342900" lvl="0" indent="-342900" algn="just">
              <a:lnSpc>
                <a:spcPct val="150000"/>
              </a:lnSpc>
              <a:buFont typeface="+mj-lt"/>
              <a:buAutoNum type="arabicPeriod"/>
            </a:pPr>
            <a:r>
              <a:rPr lang="en-US" dirty="0" smtClean="0">
                <a:latin typeface="Book Antiqua" panose="02040602050305030304" pitchFamily="18" charset="0"/>
                <a:cs typeface="Times New Roman" panose="02020603050405020304" pitchFamily="18" charset="0"/>
              </a:rPr>
              <a:t>What is the relationship between vicarious trauma and personal resilience among healthcare workers in KCRH, Kirinyaga County, in Kenya.?</a:t>
            </a:r>
          </a:p>
          <a:p>
            <a:pPr algn="just">
              <a:lnSpc>
                <a:spcPct val="200000"/>
              </a:lnSpc>
              <a:tabLst>
                <a:tab pos="1162050" algn="l"/>
              </a:tabLst>
            </a:pPr>
            <a:endParaRPr lang="en-US" b="1" dirty="0">
              <a:latin typeface="Book Antiqua" panose="02040602050305030304" pitchFamily="18" charset="0"/>
              <a:ea typeface="Times New Roman" panose="02020603050405020304" pitchFamily="18" charset="0"/>
            </a:endParaRPr>
          </a:p>
          <a:p>
            <a:pPr marL="342900" indent="-342900" algn="just">
              <a:lnSpc>
                <a:spcPct val="200000"/>
              </a:lnSpc>
              <a:buFont typeface="+mj-lt"/>
              <a:buAutoNum type="arabicPeriod"/>
              <a:tabLst>
                <a:tab pos="1162050" algn="l"/>
              </a:tabLst>
            </a:pPr>
            <a:endParaRPr lang="en-US" b="1" dirty="0" smtClean="0">
              <a:latin typeface="Book Antiqua" panose="02040602050305030304" pitchFamily="18" charset="0"/>
              <a:ea typeface="Times New Roman" panose="02020603050405020304" pitchFamily="18" charset="0"/>
            </a:endParaRPr>
          </a:p>
          <a:p>
            <a:pPr algn="just">
              <a:lnSpc>
                <a:spcPct val="200000"/>
              </a:lnSpc>
              <a:tabLst>
                <a:tab pos="1162050" algn="l"/>
              </a:tabLst>
            </a:pPr>
            <a:endParaRPr lang="en-US"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6630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1386" y="289099"/>
            <a:ext cx="8084698" cy="384669"/>
          </a:xfrm>
        </p:spPr>
        <p:txBody>
          <a:bodyPr>
            <a:normAutofit fontScale="90000"/>
          </a:bodyPr>
          <a:lstStyle/>
          <a:p>
            <a:pPr algn="ctr">
              <a:lnSpc>
                <a:spcPct val="150000"/>
              </a:lnSpc>
              <a:spcBef>
                <a:spcPts val="0"/>
              </a:spcBef>
            </a:pP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Theoretical Framework</a:t>
            </a:r>
            <a:r>
              <a:rPr lang="en-US" sz="3200" dirty="0">
                <a:latin typeface="Times New Roman" panose="02020603050405020304" pitchFamily="18" charset="0"/>
                <a:ea typeface="Times New Roman" panose="02020603050405020304" pitchFamily="18" charset="0"/>
              </a:rPr>
              <a:t/>
            </a:r>
            <a:br>
              <a:rPr lang="en-US" sz="3200" dirty="0">
                <a:latin typeface="Times New Roman" panose="02020603050405020304" pitchFamily="18" charset="0"/>
                <a:ea typeface="Times New Roman" panose="02020603050405020304" pitchFamily="18" charset="0"/>
              </a:rPr>
            </a:br>
            <a:endParaRPr lang="en-US" dirty="0"/>
          </a:p>
        </p:txBody>
      </p:sp>
      <p:sp>
        <p:nvSpPr>
          <p:cNvPr id="3" name="Content Placeholder 2"/>
          <p:cNvSpPr>
            <a:spLocks noGrp="1"/>
          </p:cNvSpPr>
          <p:nvPr>
            <p:ph idx="1"/>
          </p:nvPr>
        </p:nvSpPr>
        <p:spPr>
          <a:xfrm>
            <a:off x="321365" y="1678675"/>
            <a:ext cx="11758340" cy="4885898"/>
          </a:xfrm>
        </p:spPr>
        <p:txBody>
          <a:bodyPr>
            <a:normAutofit fontScale="92500"/>
          </a:bodyPr>
          <a:lstStyle/>
          <a:p>
            <a:pPr marL="0" indent="0" algn="just">
              <a:lnSpc>
                <a:spcPct val="150000"/>
              </a:lnSpc>
              <a:buNone/>
            </a:pPr>
            <a:r>
              <a:rPr lang="en-US" sz="2300" dirty="0" smtClean="0">
                <a:latin typeface="Times New Roman" panose="02020603050405020304" pitchFamily="18" charset="0"/>
                <a:cs typeface="Times New Roman" panose="02020603050405020304" pitchFamily="18" charset="0"/>
              </a:rPr>
              <a:t>The </a:t>
            </a:r>
            <a:r>
              <a:rPr lang="en-US" sz="2300" dirty="0">
                <a:latin typeface="Times New Roman" panose="02020603050405020304" pitchFamily="18" charset="0"/>
                <a:cs typeface="Times New Roman" panose="02020603050405020304" pitchFamily="18" charset="0"/>
              </a:rPr>
              <a:t>study </a:t>
            </a:r>
            <a:r>
              <a:rPr lang="en-US" sz="2300" dirty="0" smtClean="0">
                <a:latin typeface="Times New Roman" panose="02020603050405020304" pitchFamily="18" charset="0"/>
                <a:cs typeface="Times New Roman" panose="02020603050405020304" pitchFamily="18" charset="0"/>
              </a:rPr>
              <a:t>was </a:t>
            </a:r>
            <a:r>
              <a:rPr lang="en-US" sz="2300" dirty="0">
                <a:latin typeface="Times New Roman" panose="02020603050405020304" pitchFamily="18" charset="0"/>
                <a:cs typeface="Times New Roman" panose="02020603050405020304" pitchFamily="18" charset="0"/>
              </a:rPr>
              <a:t>guided by the Constructivist Self-Development Theory (CSDT) and the Adult Personal Resilience Theory (APRT</a:t>
            </a:r>
            <a:r>
              <a:rPr lang="en-US" sz="23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US" sz="2300" dirty="0" smtClean="0">
                <a:latin typeface="Times New Roman" panose="02020603050405020304" pitchFamily="18" charset="0"/>
                <a:cs typeface="Times New Roman" panose="02020603050405020304" pitchFamily="18" charset="0"/>
              </a:rPr>
              <a:t> </a:t>
            </a:r>
            <a:r>
              <a:rPr lang="en-US" sz="2300" dirty="0">
                <a:latin typeface="Times New Roman" panose="02020603050405020304" pitchFamily="18" charset="0"/>
                <a:cs typeface="Times New Roman" panose="02020603050405020304" pitchFamily="18" charset="0"/>
              </a:rPr>
              <a:t>CSDT, pioneered by Robert Kegan in the early 1980s, helps understand vicarious trauma (VT) in healthcare workers by positing that individuals construct their realities through environmental interactions, affecting self-development</a:t>
            </a:r>
            <a:r>
              <a:rPr lang="en-US" sz="23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US" sz="2300" dirty="0" smtClean="0">
                <a:latin typeface="Times New Roman" panose="02020603050405020304" pitchFamily="18" charset="0"/>
                <a:cs typeface="Times New Roman" panose="02020603050405020304" pitchFamily="18" charset="0"/>
              </a:rPr>
              <a:t> </a:t>
            </a:r>
            <a:r>
              <a:rPr lang="en-US" sz="2300" dirty="0">
                <a:latin typeface="Times New Roman" panose="02020603050405020304" pitchFamily="18" charset="0"/>
                <a:cs typeface="Times New Roman" panose="02020603050405020304" pitchFamily="18" charset="0"/>
              </a:rPr>
              <a:t>VT disrupts cognitive schemas and psychological needs, impacting ego-resources and self-capacities</a:t>
            </a:r>
            <a:r>
              <a:rPr lang="en-US" sz="23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US" sz="2300" dirty="0" smtClean="0">
                <a:latin typeface="Times New Roman" panose="02020603050405020304" pitchFamily="18" charset="0"/>
                <a:cs typeface="Times New Roman" panose="02020603050405020304" pitchFamily="18" charset="0"/>
              </a:rPr>
              <a:t>APRT</a:t>
            </a:r>
            <a:r>
              <a:rPr lang="en-US" sz="2300" dirty="0">
                <a:latin typeface="Times New Roman" panose="02020603050405020304" pitchFamily="18" charset="0"/>
                <a:cs typeface="Times New Roman" panose="02020603050405020304" pitchFamily="18" charset="0"/>
              </a:rPr>
              <a:t>, introduced by Taormina in 2015, emphasizes proactive resilience-building strategies and views resilience as a multifaceted construct influenced by personal traits, coping mechanisms, and social support. </a:t>
            </a:r>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0197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8783"/>
            <a:ext cx="10515600" cy="5978180"/>
          </a:xfrm>
        </p:spPr>
        <p:txBody>
          <a:bodyPr>
            <a:normAutofit fontScale="92500" lnSpcReduction="20000"/>
          </a:bodyPr>
          <a:lstStyle/>
          <a:p>
            <a:pPr marL="0" indent="0" algn="ctr">
              <a:lnSpc>
                <a:spcPct val="150000"/>
              </a:lnSpc>
              <a:buNone/>
            </a:pPr>
            <a:r>
              <a:rPr lang="en-US" b="1" dirty="0" smtClean="0">
                <a:latin typeface="Times New Roman" panose="02020603050405020304" pitchFamily="18" charset="0"/>
                <a:cs typeface="Times New Roman" panose="02020603050405020304" pitchFamily="18" charset="0"/>
              </a:rPr>
              <a:t>Literature review </a:t>
            </a:r>
            <a:endParaRPr lang="en-US" b="1" dirty="0">
              <a:latin typeface="Times New Roman" panose="02020603050405020304" pitchFamily="18" charset="0"/>
              <a:cs typeface="Times New Roman" panose="02020603050405020304" pitchFamily="18" charset="0"/>
            </a:endParaRP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Vicarious </a:t>
            </a:r>
            <a:r>
              <a:rPr lang="en-US" sz="1800" dirty="0">
                <a:latin typeface="Times New Roman" panose="02020603050405020304" pitchFamily="18" charset="0"/>
                <a:cs typeface="Times New Roman" panose="02020603050405020304" pitchFamily="18" charset="0"/>
              </a:rPr>
              <a:t>Trauma (VT) among healthcare workers is prevalent globally, affecting approximately 40% of professionals, with higher rates among nurses (60%), physicians (50%), and mental health workers (45%) in countries such as the USA, Canada, and Australia (WHO, </a:t>
            </a:r>
            <a:r>
              <a:rPr lang="en-US" sz="1800" dirty="0" smtClean="0">
                <a:latin typeface="Times New Roman" panose="02020603050405020304" pitchFamily="18" charset="0"/>
                <a:cs typeface="Times New Roman" panose="02020603050405020304" pitchFamily="18" charset="0"/>
              </a:rPr>
              <a:t>2021; </a:t>
            </a:r>
            <a:r>
              <a:rPr lang="en-US" sz="1800" dirty="0">
                <a:latin typeface="Times New Roman" panose="02020603050405020304" pitchFamily="18" charset="0"/>
                <a:cs typeface="Times New Roman" panose="02020603050405020304" pitchFamily="18" charset="0"/>
              </a:rPr>
              <a:t>Woo et al., 2020). </a:t>
            </a:r>
            <a:endParaRPr lang="en-US" sz="18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Factors </a:t>
            </a:r>
            <a:r>
              <a:rPr lang="en-US" sz="1800" dirty="0">
                <a:latin typeface="Times New Roman" panose="02020603050405020304" pitchFamily="18" charset="0"/>
                <a:cs typeface="Times New Roman" panose="02020603050405020304" pitchFamily="18" charset="0"/>
              </a:rPr>
              <a:t>contributing to VT include exposure to trauma, empathy, and poor self-care (</a:t>
            </a:r>
            <a:r>
              <a:rPr lang="en-US" sz="1800" dirty="0" err="1">
                <a:latin typeface="Times New Roman" panose="02020603050405020304" pitchFamily="18" charset="0"/>
                <a:cs typeface="Times New Roman" panose="02020603050405020304" pitchFamily="18" charset="0"/>
              </a:rPr>
              <a:t>Sawicki</a:t>
            </a:r>
            <a:r>
              <a:rPr lang="en-US" sz="1800" dirty="0">
                <a:latin typeface="Times New Roman" panose="02020603050405020304" pitchFamily="18" charset="0"/>
                <a:cs typeface="Times New Roman" panose="02020603050405020304" pitchFamily="18" charset="0"/>
              </a:rPr>
              <a:t>, 2019). </a:t>
            </a:r>
            <a:endParaRPr lang="en-US" sz="18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The </a:t>
            </a:r>
            <a:r>
              <a:rPr lang="en-US" sz="1800" dirty="0">
                <a:latin typeface="Times New Roman" panose="02020603050405020304" pitchFamily="18" charset="0"/>
                <a:cs typeface="Times New Roman" panose="02020603050405020304" pitchFamily="18" charset="0"/>
              </a:rPr>
              <a:t>emotional toll of VT includes depression, anxiety, burnout, and PTSD, necessitating effective interventions such as CBT, EMDR, and self-care (</a:t>
            </a:r>
            <a:r>
              <a:rPr lang="en-US" sz="1800" dirty="0" err="1">
                <a:latin typeface="Times New Roman" panose="02020603050405020304" pitchFamily="18" charset="0"/>
                <a:cs typeface="Times New Roman" panose="02020603050405020304" pitchFamily="18" charset="0"/>
              </a:rPr>
              <a:t>Shorey</a:t>
            </a:r>
            <a:r>
              <a:rPr lang="en-US" sz="1800" dirty="0">
                <a:latin typeface="Times New Roman" panose="02020603050405020304" pitchFamily="18" charset="0"/>
                <a:cs typeface="Times New Roman" panose="02020603050405020304" pitchFamily="18" charset="0"/>
              </a:rPr>
              <a:t> &amp; Wong, 2022). </a:t>
            </a:r>
            <a:endParaRPr lang="en-US" sz="18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Studies </a:t>
            </a:r>
            <a:r>
              <a:rPr lang="en-US" sz="1800" dirty="0">
                <a:latin typeface="Times New Roman" panose="02020603050405020304" pitchFamily="18" charset="0"/>
                <a:cs typeface="Times New Roman" panose="02020603050405020304" pitchFamily="18" charset="0"/>
              </a:rPr>
              <a:t>highlight the critical role of resilience in managing VT. For instance, during the COVID-19 pandemic, US healthcare workers showed notable resilience despite high stress levels (Baskin &amp; Bartlett, 2021), supported by strong professional identity and social support. </a:t>
            </a:r>
            <a:endParaRPr lang="en-US" sz="18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However</a:t>
            </a:r>
            <a:r>
              <a:rPr lang="en-US" sz="1800" dirty="0">
                <a:latin typeface="Times New Roman" panose="02020603050405020304" pitchFamily="18" charset="0"/>
                <a:cs typeface="Times New Roman" panose="02020603050405020304" pitchFamily="18" charset="0"/>
              </a:rPr>
              <a:t>, resilience varies, with 28.8% of workers exhibiting low resilience (Di Giuseppe, 2021). In Kenya, research indicates moderate to high VT levels among healthcare workers, linked to personal trauma histories (</a:t>
            </a:r>
            <a:r>
              <a:rPr lang="en-US" sz="1800" dirty="0" err="1">
                <a:latin typeface="Times New Roman" panose="02020603050405020304" pitchFamily="18" charset="0"/>
                <a:cs typeface="Times New Roman" panose="02020603050405020304" pitchFamily="18" charset="0"/>
              </a:rPr>
              <a:t>Musili</a:t>
            </a:r>
            <a:r>
              <a:rPr lang="en-US" sz="1800" dirty="0">
                <a:latin typeface="Times New Roman" panose="02020603050405020304" pitchFamily="18" charset="0"/>
                <a:cs typeface="Times New Roman" panose="02020603050405020304" pitchFamily="18" charset="0"/>
              </a:rPr>
              <a:t> et al., 2022</a:t>
            </a:r>
            <a:r>
              <a:rPr lang="en-US" sz="1800" dirty="0" smtClean="0">
                <a:latin typeface="Times New Roman" panose="02020603050405020304" pitchFamily="18" charset="0"/>
                <a:cs typeface="Times New Roman" panose="02020603050405020304" pitchFamily="18" charset="0"/>
              </a:rPr>
              <a:t>).</a:t>
            </a:r>
          </a:p>
          <a:p>
            <a:pPr marL="0" indent="0" algn="just">
              <a:lnSpc>
                <a:spcPct val="150000"/>
              </a:lnSpc>
              <a:buNone/>
            </a:pP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Enhanced personal resilience and supportive environments are essential to mitigating VT and improving overall well-being (</a:t>
            </a:r>
            <a:r>
              <a:rPr lang="en-US" sz="1800" dirty="0" err="1">
                <a:latin typeface="Times New Roman" panose="02020603050405020304" pitchFamily="18" charset="0"/>
                <a:cs typeface="Times New Roman" panose="02020603050405020304" pitchFamily="18" charset="0"/>
              </a:rPr>
              <a:t>Ogińska-Bulik</a:t>
            </a:r>
            <a:r>
              <a:rPr lang="en-US" sz="1800" dirty="0">
                <a:latin typeface="Times New Roman" panose="02020603050405020304" pitchFamily="18" charset="0"/>
                <a:cs typeface="Times New Roman" panose="02020603050405020304" pitchFamily="18" charset="0"/>
              </a:rPr>
              <a:t>, 2018; Bride et al., 2019).</a:t>
            </a:r>
            <a:endParaRPr lang="en-US" sz="1800" dirty="0"/>
          </a:p>
        </p:txBody>
      </p:sp>
    </p:spTree>
    <p:extLst>
      <p:ext uri="{BB962C8B-B14F-4D97-AF65-F5344CB8AC3E}">
        <p14:creationId xmlns:p14="http://schemas.microsoft.com/office/powerpoint/2010/main" val="20404668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1965</TotalTime>
  <Words>1725</Words>
  <Application>Microsoft Office PowerPoint</Application>
  <PresentationFormat>Widescreen</PresentationFormat>
  <Paragraphs>117</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Book Antiqua</vt:lpstr>
      <vt:lpstr>Calibri</vt:lpstr>
      <vt:lpstr>Century Gothic</vt:lpstr>
      <vt:lpstr>Times New Roman</vt:lpstr>
      <vt:lpstr>Wingdings 3</vt:lpstr>
      <vt:lpstr>Ion</vt:lpstr>
      <vt:lpstr> Relationship Between Vicarious Trauma And Personal Resilience Among Healthcare Workers In Kerugoya County Referral Hospital, Kirinyaga County, Kenya.  by   DR Molly Muiga  kirinyaga university/ United States International University  </vt:lpstr>
      <vt:lpstr> </vt:lpstr>
      <vt:lpstr> </vt:lpstr>
      <vt:lpstr>Problem Statement</vt:lpstr>
      <vt:lpstr>Problem Statement</vt:lpstr>
      <vt:lpstr> </vt:lpstr>
      <vt:lpstr> </vt:lpstr>
      <vt:lpstr> Theoretical Framework </vt:lpstr>
      <vt:lpstr>PowerPoint Presentation</vt:lpstr>
      <vt:lpstr>Conceptual Framework </vt:lpstr>
      <vt:lpstr>Research Methodology </vt:lpstr>
      <vt:lpstr>Data Presentation, Analysis And Interpretation</vt:lpstr>
      <vt:lpstr>Level of VT among the healthcare workers at KCRH</vt:lpstr>
      <vt:lpstr>Level of personal resilience among healthcare workers in Kerugoya County Referral Hospital, Kirinyaga County, Kenya. </vt:lpstr>
      <vt:lpstr>Data Presentation, Analysis And Interpretation</vt:lpstr>
      <vt:lpstr>Vicarious Trauma and Personal Resilience Correlations</vt:lpstr>
      <vt:lpstr> Conclusions</vt:lpstr>
      <vt:lpstr>Recommendations</vt:lpstr>
      <vt:lpstr>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Harnessing Artificial Intelligence for Enhanced Performance Management in Organizations. A Case Study of Safaricom, Kenya   by   Dr.Susan N Nkanata</dc:title>
  <dc:creator>HP</dc:creator>
  <cp:lastModifiedBy>Windows User</cp:lastModifiedBy>
  <cp:revision>126</cp:revision>
  <dcterms:created xsi:type="dcterms:W3CDTF">2024-03-25T07:37:38Z</dcterms:created>
  <dcterms:modified xsi:type="dcterms:W3CDTF">2025-10-13T09:29:59Z</dcterms:modified>
</cp:coreProperties>
</file>